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45AF7-696F-4FFA-ACCD-53ADABC2173D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D6E0E-1DC8-4B47-A842-ACD49CFFC7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7A750-A432-7E48-8C42-98E6A22A5D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8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10427"/>
            <a:ext cx="5731933" cy="1251511"/>
          </a:xfrm>
        </p:spPr>
        <p:txBody>
          <a:bodyPr>
            <a:normAutofit/>
          </a:bodyPr>
          <a:lstStyle>
            <a:lvl1pPr marL="0">
              <a:defRPr sz="31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Westat_white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96" y="484715"/>
            <a:ext cx="2436101" cy="57048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76600" y="5182130"/>
            <a:ext cx="4843463" cy="147320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Presented to</a:t>
            </a:r>
          </a:p>
          <a:p>
            <a:pPr lvl="1"/>
            <a:r>
              <a:rPr lang="en-US" dirty="0" smtClean="0"/>
              <a:t>Presenter</a:t>
            </a:r>
          </a:p>
          <a:p>
            <a:pPr lvl="2"/>
            <a:r>
              <a:rPr lang="en-US" dirty="0" smtClean="0"/>
              <a:t>Date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eterical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2673"/>
            <a:ext cx="5111751" cy="5003491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330201" y="1122673"/>
            <a:ext cx="3244850" cy="934727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0200" y="2057400"/>
            <a:ext cx="3244850" cy="4068763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Horizontal Title and Text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1437" y="773118"/>
            <a:ext cx="7370763" cy="1076325"/>
          </a:xfrm>
        </p:spPr>
        <p:txBody>
          <a:bodyPr vert="horz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7" y="1922463"/>
            <a:ext cx="7370763" cy="4139670"/>
          </a:xfrm>
        </p:spPr>
        <p:txBody>
          <a:bodyPr vert="horz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EE92D4-4091-45B5-88D0-A726AD2253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top_bubbles.jpg"/>
          <p:cNvPicPr>
            <a:picLocks/>
          </p:cNvPicPr>
          <p:nvPr/>
        </p:nvPicPr>
        <p:blipFill>
          <a:blip r:embed="rId2"/>
          <a:srcRect l="10278" r="14722"/>
          <a:stretch>
            <a:fillRect/>
          </a:stretch>
        </p:blipFill>
        <p:spPr>
          <a:xfrm rot="5400000">
            <a:off x="5440680" y="3154680"/>
            <a:ext cx="6858000" cy="548640"/>
          </a:xfrm>
          <a:prstGeom prst="rect">
            <a:avLst/>
          </a:prstGeom>
        </p:spPr>
      </p:pic>
      <p:sp>
        <p:nvSpPr>
          <p:cNvPr id="5" name="Vertical Text Placeholder 4"/>
          <p:cNvSpPr>
            <a:spLocks noGrp="1"/>
          </p:cNvSpPr>
          <p:nvPr>
            <p:ph type="body" orient="vert" sz="quarter" idx="10"/>
          </p:nvPr>
        </p:nvSpPr>
        <p:spPr>
          <a:xfrm>
            <a:off x="1041400" y="671513"/>
            <a:ext cx="5740400" cy="5551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sz="quarter" idx="11"/>
          </p:nvPr>
        </p:nvSpPr>
        <p:spPr>
          <a:xfrm>
            <a:off x="6866458" y="679980"/>
            <a:ext cx="1143000" cy="5551487"/>
          </a:xfrm>
        </p:spPr>
        <p:txBody>
          <a:bodyPr vert="eaVert" anchor="ctr">
            <a:normAutofit/>
          </a:bodyPr>
          <a:lstStyle>
            <a:lvl1pPr indent="0">
              <a:lnSpc>
                <a:spcPts val="3600"/>
              </a:lnSpc>
              <a:buFontTx/>
              <a:buNone/>
              <a:defRPr sz="35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estat_white_noline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7141" y="967336"/>
            <a:ext cx="784538" cy="20878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 rot="5400000">
            <a:off x="-850369" y="4995314"/>
            <a:ext cx="2133600" cy="365125"/>
          </a:xfrm>
        </p:spPr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op_bubbles.jpg"/>
          <p:cNvPicPr>
            <a:picLocks/>
          </p:cNvPicPr>
          <p:nvPr/>
        </p:nvPicPr>
        <p:blipFill>
          <a:blip r:embed="rId2"/>
          <a:srcRect l="10278" r="14722"/>
          <a:stretch>
            <a:fillRect/>
          </a:stretch>
        </p:blipFill>
        <p:spPr>
          <a:xfrm rot="5400000">
            <a:off x="5440680" y="3154680"/>
            <a:ext cx="6858000" cy="548640"/>
          </a:xfrm>
          <a:prstGeom prst="rect">
            <a:avLst/>
          </a:prstGeom>
        </p:spPr>
      </p:pic>
      <p:pic>
        <p:nvPicPr>
          <p:cNvPr id="12" name="Picture 11" descr="Westat_white_noline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67141" y="967336"/>
            <a:ext cx="784538" cy="208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0"/>
            <a:ext cx="9144001" cy="45486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183" y="220133"/>
            <a:ext cx="5785866" cy="1076667"/>
          </a:xfrm>
        </p:spPr>
        <p:txBody>
          <a:bodyPr>
            <a:normAutofit/>
          </a:bodyPr>
          <a:lstStyle>
            <a:lvl1pPr>
              <a:defRPr sz="31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Westat_white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6" y="484715"/>
            <a:ext cx="2436101" cy="5704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33713" y="3234267"/>
            <a:ext cx="5391150" cy="1253066"/>
          </a:xfrm>
        </p:spPr>
        <p:txBody>
          <a:bodyPr/>
          <a:lstStyle>
            <a:lvl1pPr marL="228600" indent="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Tx/>
              <a:buNone/>
              <a:defRPr sz="2400">
                <a:solidFill>
                  <a:schemeClr val="bg1"/>
                </a:solidFill>
              </a:defRPr>
            </a:lvl1pPr>
            <a:lvl2pPr marL="228600" indent="0"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800">
                <a:solidFill>
                  <a:schemeClr val="bg1"/>
                </a:solidFill>
              </a:defRPr>
            </a:lvl2pPr>
            <a:lvl3pPr marL="228600" indent="0">
              <a:spcAft>
                <a:spcPts val="0"/>
              </a:spcAft>
              <a:buFontTx/>
              <a:buNone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Presented to</a:t>
            </a:r>
          </a:p>
          <a:p>
            <a:pPr lvl="1"/>
            <a:r>
              <a:rPr lang="en-US" dirty="0" smtClean="0"/>
              <a:t>Presenter</a:t>
            </a:r>
          </a:p>
          <a:p>
            <a:pPr lvl="2"/>
            <a:r>
              <a:rPr lang="en-US" dirty="0" smtClean="0"/>
              <a:t>Date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alt_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99" y="4589025"/>
            <a:ext cx="9235440" cy="2305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850" y="773118"/>
            <a:ext cx="7346951" cy="1068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7" y="764650"/>
            <a:ext cx="7345363" cy="1074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7" y="764652"/>
            <a:ext cx="7345363" cy="1074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1341437" y="1922463"/>
            <a:ext cx="6267451" cy="4190468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7" y="4440769"/>
            <a:ext cx="7345363" cy="1362075"/>
          </a:xfrm>
        </p:spPr>
        <p:txBody>
          <a:bodyPr anchor="t"/>
          <a:lstStyle>
            <a:lvl1pPr marL="0"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437" y="2906714"/>
            <a:ext cx="7345363" cy="13520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top_bub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pic>
        <p:nvPicPr>
          <p:cNvPr id="6" name="Picture 5" descr="top_bubb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46668"/>
            <a:ext cx="5486400" cy="39539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Span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7" y="781586"/>
            <a:ext cx="7345363" cy="10763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437" y="1922463"/>
            <a:ext cx="3560763" cy="4190470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9333" y="1922463"/>
            <a:ext cx="3437467" cy="4190470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E92D4-4091-45B5-88D0-A726AD2253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Westat_white_noline.w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52561" y="6533128"/>
            <a:ext cx="784539" cy="20878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9850" y="765639"/>
            <a:ext cx="7346951" cy="1076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9850" y="1922464"/>
            <a:ext cx="7346951" cy="4203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top_bubbles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228600" algn="l" defTabSz="457200" rtl="0" eaLnBrk="1" latinLnBrk="0" hangingPunct="1">
        <a:lnSpc>
          <a:spcPts val="3600"/>
        </a:lnSpc>
        <a:spcBef>
          <a:spcPct val="0"/>
        </a:spcBef>
        <a:buNone/>
        <a:defRPr sz="3500" b="1" i="0" kern="1200" spc="10">
          <a:solidFill>
            <a:srgbClr val="00809E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ts val="2800"/>
        </a:lnSpc>
        <a:spcBef>
          <a:spcPts val="1500"/>
        </a:spcBef>
        <a:spcAft>
          <a:spcPts val="500"/>
        </a:spcAft>
        <a:buClr>
          <a:schemeClr val="accent2"/>
        </a:buClr>
        <a:buSzPct val="130000"/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+mn-cs"/>
        </a:defRPr>
      </a:lvl1pPr>
      <a:lvl2pPr marL="822960" indent="-310896" algn="l" defTabSz="457200" rtl="0" eaLnBrk="1" latinLnBrk="0" hangingPunct="1">
        <a:lnSpc>
          <a:spcPts val="2400"/>
        </a:lnSpc>
        <a:spcBef>
          <a:spcPts val="200"/>
        </a:spcBef>
        <a:spcAft>
          <a:spcPts val="200"/>
        </a:spcAft>
        <a:buClr>
          <a:schemeClr val="accent2"/>
        </a:buClr>
        <a:buSzPct val="100000"/>
        <a:buFont typeface="Arial" pitchFamily="34" charset="0"/>
        <a:buChar char="—"/>
        <a:defRPr sz="1900" kern="1200">
          <a:solidFill>
            <a:schemeClr val="tx2"/>
          </a:solidFill>
          <a:latin typeface="Arial"/>
          <a:ea typeface="+mn-ea"/>
          <a:cs typeface="+mn-cs"/>
        </a:defRPr>
      </a:lvl2pPr>
      <a:lvl3pPr marL="1143000" indent="-182880" algn="l" defTabSz="457200" rtl="0" eaLnBrk="1" latinLnBrk="0" hangingPunct="1">
        <a:lnSpc>
          <a:spcPts val="2400"/>
        </a:lnSpc>
        <a:spcBef>
          <a:spcPts val="200"/>
        </a:spcBef>
        <a:spcAft>
          <a:spcPts val="200"/>
        </a:spcAft>
        <a:buClr>
          <a:schemeClr val="accent2"/>
        </a:buClr>
        <a:buSzPct val="100000"/>
        <a:buFont typeface="Wingdings" charset="2"/>
        <a:buChar char=""/>
        <a:defRPr sz="1900" kern="1200">
          <a:solidFill>
            <a:schemeClr val="tx2"/>
          </a:solidFill>
          <a:latin typeface="Arial"/>
          <a:ea typeface="+mn-ea"/>
          <a:cs typeface="+mn-cs"/>
        </a:defRPr>
      </a:lvl3pPr>
      <a:lvl4pPr marL="1783080" indent="-210312" algn="l" defTabSz="457200" rtl="0" eaLnBrk="1" latinLnBrk="0" hangingPunct="1">
        <a:lnSpc>
          <a:spcPts val="2400"/>
        </a:lnSpc>
        <a:spcBef>
          <a:spcPts val="200"/>
        </a:spcBef>
        <a:spcAft>
          <a:spcPts val="200"/>
        </a:spcAft>
        <a:buClr>
          <a:schemeClr val="accent2"/>
        </a:buClr>
        <a:buSzPct val="60000"/>
        <a:buFont typeface="Wingdings" charset="2"/>
        <a:buChar char="u"/>
        <a:defRPr sz="1900" i="1" kern="1200">
          <a:solidFill>
            <a:schemeClr val="tx2"/>
          </a:solidFill>
          <a:latin typeface="Arial"/>
          <a:ea typeface="+mn-ea"/>
          <a:cs typeface="+mn-cs"/>
        </a:defRPr>
      </a:lvl4pPr>
      <a:lvl5pPr marL="2240280" indent="-182880" algn="l" defTabSz="457200" rtl="0" eaLnBrk="1" latinLnBrk="0" hangingPunct="1">
        <a:lnSpc>
          <a:spcPts val="2400"/>
        </a:lnSpc>
        <a:spcBef>
          <a:spcPts val="200"/>
        </a:spcBef>
        <a:spcAft>
          <a:spcPts val="200"/>
        </a:spcAft>
        <a:buClr>
          <a:schemeClr val="accent2"/>
        </a:buClr>
        <a:buSzPct val="80000"/>
        <a:buFont typeface="Courier New"/>
        <a:buChar char="o"/>
        <a:defRPr sz="1900" kern="1200">
          <a:solidFill>
            <a:schemeClr val="tx2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Geographic Oversampling for Race/Ethnicity Using Data from the 2010 Census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505200" y="5029200"/>
            <a:ext cx="4843463" cy="1626130"/>
          </a:xfrm>
        </p:spPr>
        <p:txBody>
          <a:bodyPr/>
          <a:lstStyle/>
          <a:p>
            <a:r>
              <a:rPr lang="en-US" dirty="0" smtClean="0"/>
              <a:t>Presented to </a:t>
            </a:r>
            <a:r>
              <a:rPr lang="en-US" dirty="0"/>
              <a:t>WSS</a:t>
            </a:r>
            <a:endParaRPr lang="en-US" dirty="0" smtClean="0"/>
          </a:p>
          <a:p>
            <a:pPr lvl="1"/>
            <a:r>
              <a:rPr lang="en-US" dirty="0" smtClean="0"/>
              <a:t>Sixia Chen</a:t>
            </a:r>
          </a:p>
          <a:p>
            <a:pPr lvl="1"/>
            <a:r>
              <a:rPr lang="en-US" dirty="0"/>
              <a:t>December 3, 2014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9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Effectiveness of Oversampling in 1990 and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464"/>
            <a:ext cx="8229601" cy="4203701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The results presented are for density strata based on minority densities in (1) Census blocks and (2) Census block groups (BGs).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For comparability the same density strata definitions are used for both years. 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The 1990 Census question asked for only a single race, whereas the 2010 question allowed for multiple races. The 2010 results reported here are for those who responded only the specified race (e.g., Blacks alone).</a:t>
            </a:r>
          </a:p>
          <a:p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Effectiveness of Oversampling in 1990 and 2010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464"/>
            <a:ext cx="8229601" cy="4203701"/>
          </a:xfrm>
        </p:spPr>
        <p:txBody>
          <a:bodyPr>
            <a:normAutofit/>
          </a:bodyPr>
          <a:lstStyle/>
          <a:p>
            <a:r>
              <a:rPr lang="en-CA" b="1" dirty="0" smtClean="0"/>
              <a:t>The numbers of block was about 25 percent larger in 2010 than in 1990 whereas the number of block groups declined slightly. </a:t>
            </a:r>
          </a:p>
          <a:p>
            <a:r>
              <a:rPr lang="en-CA" b="1" dirty="0" smtClean="0"/>
              <a:t>The Hispanic and Asian minorities are far more prevalent in 2010 than they were in 1990.</a:t>
            </a:r>
          </a:p>
          <a:p>
            <a:r>
              <a:rPr lang="en-US" b="1" dirty="0" smtClean="0"/>
              <a:t>The comparative results are for single race and all ages; later results are for a given race for adults aged 18 and over.</a:t>
            </a:r>
          </a:p>
          <a:p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609600"/>
            <a:ext cx="8458201" cy="1068387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of Blacks by Blocks, 1990 and 2010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27663742"/>
                  </p:ext>
                </p:extLst>
              </p:nvPr>
            </p:nvGraphicFramePr>
            <p:xfrm>
              <a:off x="520700" y="1904997"/>
              <a:ext cx="8318500" cy="33832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Density stratum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Percent of Blacks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 smtClean="0"/>
                            <a:t>)</a:t>
                          </a:r>
                          <a:endParaRPr lang="en-US" sz="1800" b="1" dirty="0"/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effectLst/>
                            </a:rPr>
                            <a:t>Percent </a:t>
                          </a:r>
                          <a:r>
                            <a:rPr lang="en-US" sz="1800" b="1" dirty="0">
                              <a:effectLst/>
                            </a:rPr>
                            <a:t>of </a:t>
                          </a:r>
                          <a:r>
                            <a:rPr lang="en-US" sz="1800" b="1" dirty="0" smtClean="0">
                              <a:effectLst/>
                            </a:rPr>
                            <a:t>total population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b="1" i="1" baseline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200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/>
                          </a:pPr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&lt;10%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72</a:t>
                          </a:r>
                        </a:p>
                      </a:txBody>
                      <a:tcPr marL="9525" marR="9525" marT="9525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10%-30%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 marL="9525" marR="9525" marT="9525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30%-60%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marL="176213" indent="0" algn="l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Total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Blacks as % of total population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27663742"/>
                  </p:ext>
                </p:extLst>
              </p:nvPr>
            </p:nvGraphicFramePr>
            <p:xfrm>
              <a:off x="520700" y="1904997"/>
              <a:ext cx="8318500" cy="33832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54864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8000" r="-267925" b="-28066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4648" t="-13333" r="-100000" b="-53444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74648" t="-13333" b="-53444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/>
                          </a:pPr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&lt;10%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72</a:t>
                          </a:r>
                        </a:p>
                      </a:txBody>
                      <a:tcPr marL="9525" marR="9525" marT="9525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10%-30%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</a:p>
                      </a:txBody>
                      <a:tcPr marL="9525" marR="9525" marT="9525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30%-60%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176213" indent="0" algn="l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Total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Blacks as % of total population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494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382001" cy="1068387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of Hispanics by Blocks in 1990 and 2010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2578063"/>
                  </p:ext>
                </p:extLst>
              </p:nvPr>
            </p:nvGraphicFramePr>
            <p:xfrm>
              <a:off x="520700" y="1905001"/>
              <a:ext cx="8318500" cy="388619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55979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Density stratum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effectLst/>
                            </a:rPr>
                            <a:t>Percent </a:t>
                          </a:r>
                          <a:r>
                            <a:rPr lang="en-US" sz="1800" b="1" dirty="0">
                              <a:effectLst/>
                            </a:rPr>
                            <a:t>of </a:t>
                          </a:r>
                          <a:r>
                            <a:rPr lang="en-US" sz="1800" b="1" dirty="0" smtClean="0">
                              <a:effectLst/>
                            </a:rPr>
                            <a:t>Hispanics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 smtClean="0"/>
                            <a:t>)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effectLst/>
                            </a:rPr>
                            <a:t>Percent </a:t>
                          </a:r>
                          <a:r>
                            <a:rPr lang="en-US" sz="1800" b="1" dirty="0">
                              <a:effectLst/>
                            </a:rPr>
                            <a:t>of </a:t>
                          </a:r>
                          <a:r>
                            <a:rPr lang="en-US" sz="1800" b="1" dirty="0" smtClean="0">
                              <a:effectLst/>
                            </a:rPr>
                            <a:t>total population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b="1" i="1" baseline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319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/>
                          </a:pPr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   &lt;5%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   5%-10%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   10%-30%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   60%-100%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   Total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</a:tr>
                  <a:tr h="7140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Hispanic as % of total population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32578063"/>
                  </p:ext>
                </p:extLst>
              </p:nvPr>
            </p:nvGraphicFramePr>
            <p:xfrm>
              <a:off x="520700" y="1905001"/>
              <a:ext cx="8318500" cy="388619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559791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7843" r="-267925" b="-322876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74648" t="-13043" r="-100000" b="-603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74648" t="-13043" b="-60326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3194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/>
                          </a:pPr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   &lt;5%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   5%-10%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   10%-30%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   60%-100%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</a:tr>
                  <a:tr h="3731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   Total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9525" marR="9525" marT="9525" marB="0" anchor="ctr"/>
                    </a:tc>
                  </a:tr>
                  <a:tr h="7140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Hispanic as % of total population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843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8013"/>
            <a:ext cx="8382000" cy="1068387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of </a:t>
            </a:r>
            <a:r>
              <a:rPr lang="en-CA" dirty="0" smtClean="0"/>
              <a:t>Asians</a:t>
            </a:r>
            <a:r>
              <a:rPr lang="en-CA" baseline="30000" dirty="0" smtClean="0"/>
              <a:t>1</a:t>
            </a:r>
            <a:r>
              <a:rPr lang="en-CA" dirty="0" smtClean="0"/>
              <a:t> </a:t>
            </a:r>
            <a:r>
              <a:rPr lang="en-US" dirty="0" smtClean="0"/>
              <a:t>by Blocks, 1990 and 2010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0389327"/>
                  </p:ext>
                </p:extLst>
              </p:nvPr>
            </p:nvGraphicFramePr>
            <p:xfrm>
              <a:off x="520700" y="1905000"/>
              <a:ext cx="8318500" cy="3840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Density stratum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Percent of Asians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 smtClean="0"/>
                            <a:t>)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Percent</a:t>
                          </a:r>
                          <a:r>
                            <a:rPr lang="en-US" sz="1800" b="1" baseline="0" dirty="0" smtClean="0"/>
                            <a:t> of total population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baseline="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b="1" i="1" baseline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200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/>
                          </a:pPr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&lt;5%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85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75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5%-10%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10%-30%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36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24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60%-100%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Total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Asians as % of total population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852488" algn="l"/>
                            </a:tabLst>
                          </a:pPr>
                          <a:r>
                            <a:rPr lang="en-US" sz="1800" b="1" dirty="0" smtClean="0"/>
                            <a:t> 3</a:t>
                          </a:r>
                          <a:endParaRPr lang="en-US" sz="1800" b="1" dirty="0"/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>
                              <a:tab pos="852488" algn="l"/>
                            </a:tabLst>
                          </a:pP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1" dirty="0"/>
                        </a:p>
                      </a:txBody>
                      <a:tcPr marR="54864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0389327"/>
                  </p:ext>
                </p:extLst>
              </p:nvPr>
            </p:nvGraphicFramePr>
            <p:xfrm>
              <a:off x="520700" y="1905000"/>
              <a:ext cx="8318500" cy="3840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6400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3030" r="-267925" b="-29090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74648" t="-4762" r="-100000" b="-51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74648" t="-4762" b="-51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/>
                          </a:pPr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1990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18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2010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&lt;5%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85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75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5%-10%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10%-30%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36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24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60%-100%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Total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Asians as % of total population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852488" algn="l"/>
                            </a:tabLst>
                          </a:pPr>
                          <a:r>
                            <a:rPr lang="en-US" sz="1800" b="1" dirty="0" smtClean="0"/>
                            <a:t> 3</a:t>
                          </a:r>
                          <a:endParaRPr lang="en-US" sz="1800" b="1" dirty="0"/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>
                              <a:tab pos="852488" algn="l"/>
                            </a:tabLst>
                          </a:pP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1" dirty="0"/>
                        </a:p>
                      </a:txBody>
                      <a:tcPr marR="54864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484909" y="5883502"/>
            <a:ext cx="4842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>
                <a:solidFill>
                  <a:schemeClr val="tx2"/>
                </a:solidFill>
                <a:latin typeface="Arial"/>
              </a:rPr>
              <a:t>1</a:t>
            </a:r>
            <a:r>
              <a:rPr lang="en-US" sz="1400" b="1" dirty="0">
                <a:solidFill>
                  <a:schemeClr val="tx2"/>
                </a:solidFill>
                <a:latin typeface="Arial"/>
              </a:rPr>
              <a:t>Asians, Native Hawaiians, and other Pacific Islanders </a:t>
            </a:r>
          </a:p>
        </p:txBody>
      </p:sp>
    </p:spTree>
    <p:extLst>
      <p:ext uri="{BB962C8B-B14F-4D97-AF65-F5344CB8AC3E}">
        <p14:creationId xmlns:p14="http://schemas.microsoft.com/office/powerpoint/2010/main" val="32172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8013"/>
            <a:ext cx="8153401" cy="1068387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of AI/AN by Blocks, 1990 and 2010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33842918"/>
                  </p:ext>
                </p:extLst>
              </p:nvPr>
            </p:nvGraphicFramePr>
            <p:xfrm>
              <a:off x="533400" y="1905000"/>
              <a:ext cx="8318500" cy="3840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320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Density stratum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Percent of AI/AN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Percent</a:t>
                          </a:r>
                          <a:r>
                            <a:rPr lang="en-US" sz="1800" baseline="0" dirty="0" smtClean="0"/>
                            <a:t> of total population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baseline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aseline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1800" baseline="0" smtClean="0"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aseline="0" smtClean="0">
                                      <a:latin typeface="Cambria Math"/>
                                    </a:rPr>
                                    <m:t>𝒉</m:t>
                                  </m:r>
                                </m:sub>
                              </m:sSub>
                              <m:r>
                                <a:rPr lang="en-US" sz="1800" baseline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1800" b="1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200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1990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2010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1990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2010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&lt;5%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34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39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98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97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5%-10%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12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14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/>
                            <a:t>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10%-30%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16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17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8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7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60%-100%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30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23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Total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</a:tr>
                  <a:tr h="3200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AI/AN as % of total population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852488" algn="l"/>
                            </a:tabLst>
                          </a:pPr>
                          <a:r>
                            <a:rPr lang="en-US" sz="1800" b="1" dirty="0" smtClean="0"/>
                            <a:t> 1</a:t>
                          </a:r>
                          <a:endParaRPr lang="en-US" sz="1800" b="1" dirty="0"/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>
                              <a:tab pos="852488" algn="l"/>
                            </a:tabLst>
                          </a:pPr>
                          <a:r>
                            <a:rPr lang="en-US" sz="1800" b="1" kern="1200" dirty="0" smtClean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1" dirty="0"/>
                        </a:p>
                      </a:txBody>
                      <a:tcPr marR="54864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33842918"/>
                  </p:ext>
                </p:extLst>
              </p:nvPr>
            </p:nvGraphicFramePr>
            <p:xfrm>
              <a:off x="533400" y="1905000"/>
              <a:ext cx="8318500" cy="3840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260600"/>
                    <a:gridCol w="1514475"/>
                    <a:gridCol w="1514475"/>
                    <a:gridCol w="1514475"/>
                    <a:gridCol w="1514475"/>
                  </a:tblGrid>
                  <a:tr h="6400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70" t="-3030" r="-267925" b="-29090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75000" t="-4762" r="-100403" b="-51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74648" t="-4762" r="-201" b="-5142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24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F8DB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tabLst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1990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2010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1990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2010</a:t>
                          </a:r>
                          <a:endParaRPr lang="en-US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b">
                        <a:solidFill>
                          <a:schemeClr val="accent2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&lt;5%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34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39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98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97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5%-10%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12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14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/>
                            <a:t>2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10%-30%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16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17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30%-60%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8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7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60%-100%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30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23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688975" algn="l"/>
                            </a:tabLst>
                          </a:pPr>
                          <a:r>
                            <a:rPr lang="en-CA" sz="1800" b="1" kern="1200" dirty="0" smtClean="0"/>
                            <a:t>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   Total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tabLst>
                              <a:tab pos="688975" algn="l"/>
                            </a:tabLst>
                          </a:pPr>
                          <a:r>
                            <a:rPr lang="en-US" sz="1800" b="1" dirty="0" smtClean="0"/>
                            <a:t>100</a:t>
                          </a:r>
                          <a:endParaRPr lang="en-US" sz="1800" b="1" dirty="0"/>
                        </a:p>
                      </a:txBody>
                      <a:tcPr marR="548640"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 smtClean="0"/>
                            <a:t>AI/AN as % of total population</a:t>
                          </a:r>
                          <a:endParaRPr lang="en-US" sz="18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tabLst>
                              <a:tab pos="852488" algn="l"/>
                            </a:tabLst>
                          </a:pPr>
                          <a:r>
                            <a:rPr lang="en-US" sz="1800" b="1" dirty="0" smtClean="0"/>
                            <a:t> 1</a:t>
                          </a:r>
                          <a:endParaRPr lang="en-US" sz="1800" b="1" dirty="0"/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>
                            <a:tabLst>
                              <a:tab pos="852488" algn="l"/>
                            </a:tabLst>
                          </a:pPr>
                          <a:r>
                            <a:rPr lang="en-US" sz="1800" b="1" kern="1200" dirty="0" smtClean="0"/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R="13716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1" dirty="0"/>
                        </a:p>
                      </a:txBody>
                      <a:tcPr marR="548640"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b="1" dirty="0"/>
                        </a:p>
                      </a:txBody>
                      <a:tcPr marR="54864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762000"/>
                <a:ext cx="8413751" cy="1068387"/>
              </a:xfrm>
            </p:spPr>
            <p:txBody>
              <a:bodyPr>
                <a:noAutofit/>
              </a:bodyPr>
              <a:lstStyle/>
              <a:p>
                <a:r>
                  <a:rPr lang="en-US" sz="3000" dirty="0" smtClean="0"/>
                  <a:t>Percentage variance reduction achieved by oversampling by block and by block group (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sz="3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30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000" dirty="0" smtClean="0"/>
                  <a:t>%)</a:t>
                </a:r>
                <a:endParaRPr lang="en-US" sz="3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762000"/>
                <a:ext cx="8413751" cy="1068387"/>
              </a:xfrm>
              <a:blipFill rotWithShape="1">
                <a:blip r:embed="rId2"/>
                <a:stretch>
                  <a:fillRect t="-25714" r="-1594" b="-36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314452"/>
              </p:ext>
            </p:extLst>
          </p:nvPr>
        </p:nvGraphicFramePr>
        <p:xfrm>
          <a:off x="533400" y="2362200"/>
          <a:ext cx="8064137" cy="2819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0160"/>
                <a:gridCol w="1514647"/>
                <a:gridCol w="1653110"/>
                <a:gridCol w="1653110"/>
                <a:gridCol w="1653110"/>
              </a:tblGrid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Minority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1990 Block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2010 Block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1990 BG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2010 BG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5638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   Black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9775" algn="l"/>
                        </a:tabLst>
                      </a:pPr>
                      <a:r>
                        <a:rPr lang="en-US" sz="1800" b="1" dirty="0" smtClean="0">
                          <a:effectLst/>
                        </a:rPr>
                        <a:t>53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01688" algn="l"/>
                        </a:tabLst>
                      </a:pPr>
                      <a:r>
                        <a:rPr lang="en-US" sz="1800" b="1" dirty="0" smtClean="0">
                          <a:effectLst/>
                        </a:rPr>
                        <a:t>44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45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36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638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   Hispanic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8975" algn="l"/>
                        </a:tabLst>
                      </a:pPr>
                      <a:r>
                        <a:rPr lang="en-US" sz="1800" b="1" dirty="0" smtClean="0">
                          <a:effectLst/>
                        </a:rPr>
                        <a:t>51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2488" algn="l"/>
                        </a:tabLst>
                      </a:pPr>
                      <a:r>
                        <a:rPr lang="en-US" sz="1800" b="1" dirty="0" smtClean="0">
                          <a:effectLst/>
                        </a:rPr>
                        <a:t>39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43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31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638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   Asian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2488" algn="l"/>
                        </a:tabLst>
                      </a:pPr>
                      <a:r>
                        <a:rPr lang="en-US" sz="1800" b="1" dirty="0" smtClean="0">
                          <a:effectLst/>
                        </a:rPr>
                        <a:t>47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2488" algn="l"/>
                        </a:tabLst>
                      </a:pPr>
                      <a:r>
                        <a:rPr lang="en-US" sz="1800" b="1" dirty="0" smtClean="0">
                          <a:effectLst/>
                        </a:rPr>
                        <a:t>45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36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33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638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   AI/AN 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2488" algn="l"/>
                        </a:tabLst>
                      </a:pPr>
                      <a:r>
                        <a:rPr lang="en-US" sz="1800" b="1" dirty="0" smtClean="0">
                          <a:effectLst/>
                        </a:rPr>
                        <a:t>52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2488" algn="l"/>
                        </a:tabLst>
                      </a:pPr>
                      <a:r>
                        <a:rPr lang="en-US" sz="1800" b="1" dirty="0" smtClean="0">
                          <a:effectLst/>
                        </a:rPr>
                        <a:t>45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54864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39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effectLst/>
                        </a:rPr>
                        <a:t>29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836613"/>
                <a:ext cx="8686800" cy="1068387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Values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𝑽𝑹</m:t>
                    </m:r>
                  </m:oMath>
                </a14:m>
                <a:r>
                  <a:rPr lang="en-US" dirty="0" smtClean="0"/>
                  <a:t>% achieved </a:t>
                </a:r>
                <a:r>
                  <a:rPr lang="en-US" dirty="0"/>
                  <a:t>by </a:t>
                </a:r>
                <a:r>
                  <a:rPr lang="en-US" dirty="0" smtClean="0"/>
                  <a:t>oversampling for </a:t>
                </a:r>
                <a:r>
                  <a:rPr lang="en-US" dirty="0"/>
                  <a:t>different values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, 2010 block data (</a:t>
                </a:r>
                <a:r>
                  <a:rPr lang="en-US" dirty="0"/>
                  <a:t>a</a:t>
                </a:r>
                <a:r>
                  <a:rPr lang="en-US" dirty="0" smtClean="0"/>
                  <a:t>ll ages, single race)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836613"/>
                <a:ext cx="8686800" cy="1068387"/>
              </a:xfrm>
              <a:blipFill rotWithShape="1">
                <a:blip r:embed="rId2"/>
                <a:stretch>
                  <a:fillRect t="-34659" r="-1333" b="-38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99553619"/>
                  </p:ext>
                </p:extLst>
              </p:nvPr>
            </p:nvGraphicFramePr>
            <p:xfrm>
              <a:off x="762001" y="2514599"/>
              <a:ext cx="7391398" cy="304799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79864"/>
                    <a:gridCol w="1394285"/>
                    <a:gridCol w="1394285"/>
                    <a:gridCol w="1394285"/>
                    <a:gridCol w="1528679"/>
                  </a:tblGrid>
                  <a:tr h="435428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>
                              <a:effectLst/>
                            </a:rPr>
                            <a:t>Cost </a:t>
                          </a:r>
                          <a:r>
                            <a:rPr lang="en-US" sz="1800" kern="1200" dirty="0" smtClean="0">
                              <a:effectLst/>
                            </a:rPr>
                            <a:t>ratio: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 dirty="0" smtClean="0">
                                  <a:effectLst/>
                                  <a:latin typeface="Cambria Math"/>
                                </a:rPr>
                                <m:t>𝑐</m:t>
                              </m:r>
                            </m:oMath>
                          </a14:m>
                          <a:endParaRPr lang="en-US" sz="1800" b="1" i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Black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Hispanic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Asian 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AI/AN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35428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effectLst/>
                            </a:rPr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marL="9525" marR="9525" marT="9525" marB="0" anchor="b"/>
                    </a:tc>
                  </a:tr>
                  <a:tr h="435428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effectLst/>
                            </a:rPr>
                            <a:t>3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41</a:t>
                          </a:r>
                        </a:p>
                      </a:txBody>
                      <a:tcPr marL="9525" marR="9525" marT="9525" marB="0" anchor="b"/>
                    </a:tc>
                  </a:tr>
                  <a:tr h="435428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effectLst/>
                            </a:rPr>
                            <a:t>5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38</a:t>
                          </a:r>
                        </a:p>
                      </a:txBody>
                      <a:tcPr marL="9525" marR="9525" marT="9525" marB="0" anchor="b"/>
                    </a:tc>
                  </a:tr>
                  <a:tr h="435428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effectLst/>
                            </a:rPr>
                            <a:t>10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33</a:t>
                          </a:r>
                        </a:p>
                      </a:txBody>
                      <a:tcPr marL="9525" marR="9525" marT="9525" marB="0" anchor="b"/>
                    </a:tc>
                  </a:tr>
                  <a:tr h="435428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effectLst/>
                            </a:rPr>
                            <a:t>20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26</a:t>
                          </a:r>
                        </a:p>
                      </a:txBody>
                      <a:tcPr marL="9525" marR="9525" marT="9525" marB="0" anchor="b"/>
                    </a:tc>
                  </a:tr>
                  <a:tr h="435428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effectLst/>
                            </a:rPr>
                            <a:t>30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99553619"/>
                  </p:ext>
                </p:extLst>
              </p:nvPr>
            </p:nvGraphicFramePr>
            <p:xfrm>
              <a:off x="762001" y="2514599"/>
              <a:ext cx="7391398" cy="304799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79864"/>
                    <a:gridCol w="1394285"/>
                    <a:gridCol w="1394285"/>
                    <a:gridCol w="1394285"/>
                    <a:gridCol w="1528679"/>
                  </a:tblGrid>
                  <a:tr h="4354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r="-341091" b="-6380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Black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Hispanic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Asian 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kern="1200" dirty="0" smtClean="0">
                              <a:effectLst/>
                            </a:rPr>
                            <a:t>AI/AN</a:t>
                          </a:r>
                          <a:endParaRPr lang="en-US" sz="18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35428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effectLst/>
                            </a:rPr>
                            <a:t>1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marL="9525" marR="9525" marT="9525" marB="0" anchor="b"/>
                    </a:tc>
                  </a:tr>
                  <a:tr h="435428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effectLst/>
                            </a:rPr>
                            <a:t>3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41</a:t>
                          </a:r>
                        </a:p>
                      </a:txBody>
                      <a:tcPr marL="9525" marR="9525" marT="9525" marB="0" anchor="b"/>
                    </a:tc>
                  </a:tr>
                  <a:tr h="435428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effectLst/>
                            </a:rPr>
                            <a:t>5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38</a:t>
                          </a:r>
                        </a:p>
                      </a:txBody>
                      <a:tcPr marL="9525" marR="9525" marT="9525" marB="0" anchor="b"/>
                    </a:tc>
                  </a:tr>
                  <a:tr h="435428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effectLst/>
                            </a:rPr>
                            <a:t>10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33</a:t>
                          </a:r>
                        </a:p>
                      </a:txBody>
                      <a:tcPr marL="9525" marR="9525" marT="9525" marB="0" anchor="b"/>
                    </a:tc>
                  </a:tr>
                  <a:tr h="435428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effectLst/>
                            </a:rPr>
                            <a:t>20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26</a:t>
                          </a:r>
                        </a:p>
                      </a:txBody>
                      <a:tcPr marL="9525" marR="9525" marT="9525" marB="0" anchor="b"/>
                    </a:tc>
                  </a:tr>
                  <a:tr h="435428">
                    <a:tc>
                      <a:txBody>
                        <a:bodyPr/>
                        <a:lstStyle/>
                        <a:p>
                          <a:pPr marL="0" marR="0" algn="ctr" defTabSz="457200" rtl="0" eaLnBrk="1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effectLst/>
                            </a:rPr>
                            <a:t>30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 algn="ctr" defTabSz="457200" rtl="0" eaLnBrk="1" fontAlgn="b" latinLnBrk="0" hangingPunct="1">
                            <a:spcBef>
                              <a:spcPts val="12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800" b="1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</a:p>
                      </a:txBody>
                      <a:tcPr marL="9525" marR="9525" marT="9525" marB="0"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001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912813"/>
                <a:ext cx="8915400" cy="1296987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Values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%</a:t>
                </a:r>
                <a:r>
                  <a:rPr lang="en-US" dirty="0" smtClean="0"/>
                  <a:t> for the original, cumulative root frequency, and optimal stratification, 2010 block data (</a:t>
                </a:r>
                <a:r>
                  <a:rPr lang="en-US" dirty="0"/>
                  <a:t>aged 18</a:t>
                </a:r>
                <a:r>
                  <a:rPr lang="en-US" dirty="0" smtClean="0"/>
                  <a:t>+, multi-race)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912813"/>
                <a:ext cx="8915400" cy="1296987"/>
              </a:xfrm>
              <a:blipFill rotWithShape="1">
                <a:blip r:embed="rId2"/>
                <a:stretch>
                  <a:fillRect t="-37559" r="-1299" b="-40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67648557"/>
                  </p:ext>
                </p:extLst>
              </p:nvPr>
            </p:nvGraphicFramePr>
            <p:xfrm>
              <a:off x="762000" y="2743201"/>
              <a:ext cx="7467599" cy="281939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987904"/>
                    <a:gridCol w="1826565"/>
                    <a:gridCol w="1826565"/>
                    <a:gridCol w="1826565"/>
                  </a:tblGrid>
                  <a:tr h="48464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Minority</a:t>
                          </a:r>
                          <a:endParaRPr lang="en-US" sz="1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Original</a:t>
                          </a:r>
                          <a:endParaRPr lang="en-US" sz="1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Cum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800" i="1" smtClean="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smtClean="0">
                                      <a:effectLst/>
                                      <a:latin typeface="Cambria Math"/>
                                    </a:rPr>
                                    <m:t>𝒇</m:t>
                                  </m:r>
                                </m:e>
                              </m:rad>
                            </m:oMath>
                          </a14:m>
                          <a:endParaRPr lang="en-US" sz="1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Optimal</a:t>
                          </a:r>
                          <a:endParaRPr lang="en-US" sz="1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6950">
                    <a:tc>
                      <a:txBody>
                        <a:bodyPr/>
                        <a:lstStyle/>
                        <a:p>
                          <a:pPr marL="0" marR="0" indent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Black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47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47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695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Hispanic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40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40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40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695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Asian 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695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AI/AN 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32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31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32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695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CA" sz="1800" b="1" kern="1200" dirty="0" smtClean="0">
                              <a:effectLst/>
                            </a:rPr>
                            <a:t>Rented housing</a:t>
                          </a:r>
                          <a:endParaRPr lang="en-US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22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23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67648557"/>
                  </p:ext>
                </p:extLst>
              </p:nvPr>
            </p:nvGraphicFramePr>
            <p:xfrm>
              <a:off x="762000" y="2743201"/>
              <a:ext cx="7467599" cy="281939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987904"/>
                    <a:gridCol w="1826565"/>
                    <a:gridCol w="1826565"/>
                    <a:gridCol w="1826565"/>
                  </a:tblGrid>
                  <a:tr h="48464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Minority</a:t>
                          </a:r>
                          <a:endParaRPr lang="en-US" sz="1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Original</a:t>
                          </a:r>
                          <a:endParaRPr lang="en-US" sz="1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09365" r="-100334" b="-494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Optimal</a:t>
                          </a:r>
                          <a:endParaRPr lang="en-US" sz="1800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6950">
                    <a:tc>
                      <a:txBody>
                        <a:bodyPr/>
                        <a:lstStyle/>
                        <a:p>
                          <a:pPr marL="0" marR="0" indent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Black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47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47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695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Hispanic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40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40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40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695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Asian 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42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695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AI/AN </a:t>
                          </a:r>
                          <a:endParaRPr lang="en-US" sz="1800" b="1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32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31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32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6950">
                    <a:tc>
                      <a:txBody>
                        <a:bodyPr/>
                        <a:lstStyle/>
                        <a:p>
                          <a:pPr marL="0" marR="0" algn="l" defTabSz="4572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CA" sz="1800" b="1" kern="1200" dirty="0" smtClean="0">
                              <a:effectLst/>
                            </a:rPr>
                            <a:t>Rented housing</a:t>
                          </a:r>
                          <a:endParaRPr lang="en-US" sz="1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22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</a:rPr>
                            <a:t>23</a:t>
                          </a:r>
                          <a:endParaRPr lang="en-US" sz="1800" b="1" dirty="0">
                            <a:effectLst/>
                            <a:latin typeface="Times New Roman"/>
                            <a:ea typeface="SimSu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762000"/>
                <a:ext cx="8839200" cy="1208082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% in </a:t>
                </a:r>
                <a:r>
                  <a:rPr lang="en-US" dirty="0"/>
                  <a:t>s</a:t>
                </a:r>
                <a:r>
                  <a:rPr lang="en-US" dirty="0" smtClean="0"/>
                  <a:t>ubpopulations with optimal stratification, 2010 block data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762000"/>
                <a:ext cx="8839200" cy="1208082"/>
              </a:xfrm>
              <a:blipFill rotWithShape="1">
                <a:blip r:embed="rId2"/>
                <a:stretch>
                  <a:fillRect t="-6061" r="-2000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659528"/>
              </p:ext>
            </p:extLst>
          </p:nvPr>
        </p:nvGraphicFramePr>
        <p:xfrm>
          <a:off x="533400" y="2468880"/>
          <a:ext cx="8229595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19"/>
                <a:gridCol w="1645919"/>
                <a:gridCol w="1645919"/>
                <a:gridCol w="1645919"/>
                <a:gridCol w="1645919"/>
              </a:tblGrid>
              <a:tr h="320040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Black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Hispanic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Asian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AI/AN</a:t>
                      </a:r>
                      <a:endParaRPr lang="en-US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Northeast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Midwest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South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West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Non-CBSA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464"/>
            <a:ext cx="8229601" cy="4203701"/>
          </a:xfrm>
        </p:spPr>
        <p:txBody>
          <a:bodyPr/>
          <a:lstStyle/>
          <a:p>
            <a:pPr lvl="0"/>
            <a:r>
              <a:rPr lang="en-US" b="1" dirty="0" smtClean="0"/>
              <a:t>A number of surveys are carried out to study the characteristics of specific race/ethnicity domains:</a:t>
            </a:r>
          </a:p>
          <a:p>
            <a:pPr lvl="1"/>
            <a:r>
              <a:rPr lang="en-US" b="1" dirty="0" smtClean="0"/>
              <a:t>2011-2014 National Health and Nutrition Examination Survey (NHANES): Blacks, Hispanics and Asians.</a:t>
            </a:r>
          </a:p>
          <a:p>
            <a:pPr lvl="1"/>
            <a:r>
              <a:rPr lang="en-US" b="1" dirty="0" smtClean="0"/>
              <a:t>2014 </a:t>
            </a:r>
            <a:r>
              <a:rPr lang="en-US" b="1" dirty="0"/>
              <a:t>Minnesota Survey on Adult Substance Use (</a:t>
            </a:r>
            <a:r>
              <a:rPr lang="en-US" b="1" dirty="0" smtClean="0"/>
              <a:t>MNSASU): Blacks, Asians, American Indians and Hispanics.</a:t>
            </a:r>
          </a:p>
          <a:p>
            <a:pPr lvl="1"/>
            <a:r>
              <a:rPr lang="en-US" b="1" dirty="0" smtClean="0"/>
              <a:t>2013-2014 California Health Interview Survey (CHIS): </a:t>
            </a:r>
            <a:r>
              <a:rPr lang="en-US" b="1" dirty="0"/>
              <a:t>Latinos, </a:t>
            </a:r>
            <a:r>
              <a:rPr lang="en-US" b="1" dirty="0" smtClean="0"/>
              <a:t>Vietnamese, Koreans, and </a:t>
            </a:r>
            <a:r>
              <a:rPr lang="en-US" b="1" dirty="0"/>
              <a:t>American Indians/Alaska Natives.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73118"/>
            <a:ext cx="8534401" cy="1068387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of Blacks in Non-CBSAs, </a:t>
            </a:r>
            <a:br>
              <a:rPr lang="en-US" dirty="0" smtClean="0"/>
            </a:br>
            <a:r>
              <a:rPr lang="en-US" dirty="0" smtClean="0"/>
              <a:t>2010 Block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235441"/>
              </p:ext>
            </p:extLst>
          </p:nvPr>
        </p:nvGraphicFramePr>
        <p:xfrm>
          <a:off x="457200" y="2286000"/>
          <a:ext cx="8229597" cy="27984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199"/>
                <a:gridCol w="2514601"/>
                <a:gridCol w="2971797"/>
              </a:tblGrid>
              <a:tr h="3200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Density </a:t>
                      </a:r>
                      <a:r>
                        <a:rPr lang="en-US" sz="1800" u="none" strike="noStrike" dirty="0" smtClean="0">
                          <a:effectLst/>
                        </a:rPr>
                        <a:t>stratum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Blacks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</a:t>
                      </a:r>
                      <a:r>
                        <a:rPr lang="en-US" sz="1800" u="none" strike="noStrike" dirty="0" smtClean="0">
                          <a:effectLst/>
                        </a:rPr>
                        <a:t>total population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   &lt;</a:t>
                      </a:r>
                      <a:r>
                        <a:rPr lang="en-US" sz="1800" b="1" u="none" strike="noStrike" dirty="0">
                          <a:effectLst/>
                        </a:rPr>
                        <a:t>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   5</a:t>
                      </a:r>
                      <a:r>
                        <a:rPr lang="en-US" sz="1800" b="1" u="none" strike="noStrike" dirty="0">
                          <a:effectLst/>
                        </a:rPr>
                        <a:t>%-10%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   10</a:t>
                      </a:r>
                      <a:r>
                        <a:rPr lang="en-US" sz="1800" b="1" u="none" strike="noStrike" dirty="0">
                          <a:effectLst/>
                        </a:rPr>
                        <a:t>%-25%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   25</a:t>
                      </a:r>
                      <a:r>
                        <a:rPr lang="en-US" sz="1800" b="1" u="none" strike="noStrike" dirty="0">
                          <a:effectLst/>
                        </a:rPr>
                        <a:t>%-50%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   50</a:t>
                      </a:r>
                      <a:r>
                        <a:rPr lang="en-US" sz="1800" b="1" u="none" strike="noStrike" dirty="0">
                          <a:effectLst/>
                        </a:rPr>
                        <a:t>%-100%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  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   Blacks as %</a:t>
                      </a:r>
                      <a:r>
                        <a:rPr lang="en-US" sz="1800" b="1" u="none" strike="noStrike" baseline="0" dirty="0" smtClean="0">
                          <a:effectLst/>
                        </a:rPr>
                        <a:t> non-</a:t>
                      </a:r>
                    </a:p>
                    <a:p>
                      <a:pPr algn="l" fontAlgn="b"/>
                      <a:r>
                        <a:rPr lang="en-US" sz="1800" b="1" u="none" strike="noStrike" baseline="0" dirty="0" smtClean="0">
                          <a:effectLst/>
                        </a:rPr>
                        <a:t>   CBSA population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609600"/>
                <a:ext cx="8337551" cy="1828800"/>
              </a:xfrm>
            </p:spPr>
            <p:txBody>
              <a:bodyPr>
                <a:noAutofit/>
              </a:bodyPr>
              <a:lstStyle/>
              <a:p>
                <a:pPr marL="0"/>
                <a:r>
                  <a:rPr lang="en-US" dirty="0" smtClean="0"/>
                  <a:t>Values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%</a:t>
                </a:r>
                <a:r>
                  <a:rPr lang="en-CA" dirty="0"/>
                  <a:t> without </a:t>
                </a:r>
                <a:r>
                  <a:rPr lang="en-CA" dirty="0" smtClean="0"/>
                  <a:t>major strata, </a:t>
                </a:r>
                <a:r>
                  <a:rPr lang="en-CA" dirty="0"/>
                  <a:t>with Region </a:t>
                </a:r>
                <a:r>
                  <a:rPr lang="en-CA" dirty="0" smtClean="0"/>
                  <a:t>and </a:t>
                </a:r>
                <a:r>
                  <a:rPr lang="en-CA" dirty="0"/>
                  <a:t>CBSA as </a:t>
                </a:r>
                <a:r>
                  <a:rPr lang="en-CA" dirty="0" smtClean="0"/>
                  <a:t>major strata, with optimal geographic stratification using </a:t>
                </a:r>
                <a:r>
                  <a:rPr lang="en-CA" dirty="0"/>
                  <a:t>2010 block </a:t>
                </a:r>
                <a:r>
                  <a:rPr lang="en-CA" dirty="0" smtClean="0"/>
                  <a:t>data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609600"/>
                <a:ext cx="8337551" cy="1828800"/>
              </a:xfrm>
              <a:blipFill rotWithShape="1">
                <a:blip r:embed="rId2"/>
                <a:stretch>
                  <a:fillRect l="-2195" t="-12000" b="-14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351439"/>
              </p:ext>
            </p:extLst>
          </p:nvPr>
        </p:nvGraphicFramePr>
        <p:xfrm>
          <a:off x="457200" y="2895600"/>
          <a:ext cx="8229596" cy="2606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1543049"/>
                <a:gridCol w="1543049"/>
                <a:gridCol w="1543049"/>
                <a:gridCol w="1543049"/>
              </a:tblGrid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Strata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Black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Hispanic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Asian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</a:rPr>
                        <a:t>AI/AN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  None 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  Region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  CBSA/non-CBSA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  Region X Density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</a:rPr>
                        <a:t>CBSA/non-CBSA</a:t>
                      </a:r>
                      <a:endParaRPr lang="en-US" sz="1800" b="1" dirty="0" smtClean="0">
                        <a:effectLst/>
                        <a:latin typeface="Times New Roman"/>
                        <a:ea typeface="SimSu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X Density</a:t>
                      </a:r>
                      <a:endParaRPr lang="en-US" sz="18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73118"/>
            <a:ext cx="8686800" cy="1068387"/>
          </a:xfrm>
        </p:spPr>
        <p:txBody>
          <a:bodyPr>
            <a:normAutofit/>
          </a:bodyPr>
          <a:lstStyle/>
          <a:p>
            <a:r>
              <a:rPr lang="en-CA" sz="3000" dirty="0" smtClean="0"/>
              <a:t>Estimating Parameters for </a:t>
            </a:r>
            <a:r>
              <a:rPr lang="en-CA" sz="3000" dirty="0"/>
              <a:t>M</a:t>
            </a:r>
            <a:r>
              <a:rPr lang="en-CA" sz="3000" dirty="0" smtClean="0"/>
              <a:t>ultiple Domains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22464"/>
                <a:ext cx="8305801" cy="4203701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00"/>
                  </a:spcBef>
                </a:pPr>
                <a:r>
                  <a:rPr lang="en-US" b="1" dirty="0" smtClean="0"/>
                  <a:t>Example</a:t>
                </a:r>
                <a:r>
                  <a:rPr lang="en-US" b="1" dirty="0"/>
                  <a:t>: Blacks and </a:t>
                </a:r>
                <a:r>
                  <a:rPr lang="en-US" b="1" dirty="0" smtClean="0"/>
                  <a:t>Hispanics with the same required effective sample sizes, based on 2010 census blocks.</a:t>
                </a:r>
              </a:p>
              <a:p>
                <a:pPr>
                  <a:spcBef>
                    <a:spcPts val="500"/>
                  </a:spcBef>
                  <a:spcAft>
                    <a:spcPts val="1200"/>
                  </a:spcAft>
                </a:pPr>
                <a:r>
                  <a:rPr lang="en-US" b="1" dirty="0" smtClean="0"/>
                  <a:t>The effective sample size for each domain is given by:</a:t>
                </a:r>
              </a:p>
              <a:p>
                <a:pPr marL="0" indent="0">
                  <a:spcBef>
                    <a:spcPts val="500"/>
                  </a:spcBef>
                  <a:buNone/>
                </a:pPr>
                <a:r>
                  <a:rPr lang="en-US" b="1" dirty="0" smtClean="0"/>
                  <a:t>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𝑫</m:t>
                        </m:r>
                      </m:sub>
                      <m:sup>
                        <m:r>
                          <a:rPr lang="en-US" b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𝒅𝒆𝒇𝒇</m:t>
                        </m:r>
                      </m:den>
                    </m:f>
                    <m:r>
                      <a:rPr lang="en-US" b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𝐍</m:t>
                        </m:r>
                        <m:r>
                          <a:rPr lang="en-US" b="1" smtClean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1" i="1" smtClean="0">
                                <a:latin typeface="Cambria Math"/>
                              </a:rPr>
                              <m:t>𝐡</m:t>
                            </m:r>
                          </m:sub>
                          <m:sup/>
                          <m:e>
                            <m:r>
                              <a:rPr lang="en-US" b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𝑫𝒉</m:t>
                                </m:r>
                              </m:sub>
                            </m:sSub>
                            <m:r>
                              <a:rPr lang="en-US" b="1" smtClean="0">
                                <a:latin typeface="Cambria Math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𝑫𝒉</m:t>
                                </m:r>
                              </m:sub>
                            </m:sSub>
                            <m:r>
                              <a:rPr lang="en-US" b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b="1" dirty="0" smtClean="0"/>
              </a:p>
              <a:p>
                <a:pPr marL="230188" indent="0">
                  <a:spcBef>
                    <a:spcPts val="500"/>
                  </a:spcBef>
                  <a:buNone/>
                </a:pPr>
                <a:r>
                  <a:rPr lang="en-US" b="1" dirty="0" smtClean="0"/>
                  <a:t>(Waksberg et al., 1997). </a:t>
                </a:r>
              </a:p>
              <a:p>
                <a:pPr>
                  <a:spcBef>
                    <a:spcPts val="500"/>
                  </a:spcBef>
                </a:pPr>
                <a:r>
                  <a:rPr lang="en-CA" b="1" dirty="0" smtClean="0"/>
                  <a:t>The approaches considered are readily applied for different domains, multiple domains, and differing effective sample sizes by domain.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22464"/>
                <a:ext cx="8305801" cy="4203701"/>
              </a:xfrm>
              <a:blipFill rotWithShape="1">
                <a:blip r:embed="rId2"/>
                <a:stretch>
                  <a:fillRect l="-1615" t="-3333" r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73118"/>
            <a:ext cx="8534401" cy="1068387"/>
          </a:xfrm>
        </p:spPr>
        <p:txBody>
          <a:bodyPr/>
          <a:lstStyle/>
          <a:p>
            <a:r>
              <a:rPr lang="en-CA" dirty="0" smtClean="0"/>
              <a:t>Simple Random </a:t>
            </a:r>
            <a:r>
              <a:rPr lang="en-CA" dirty="0"/>
              <a:t>S</a:t>
            </a:r>
            <a:r>
              <a:rPr lang="en-CA" dirty="0" smtClean="0"/>
              <a:t>ampling (SRS)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1" cy="4203701"/>
          </a:xfrm>
        </p:spPr>
        <p:txBody>
          <a:bodyPr/>
          <a:lstStyle/>
          <a:p>
            <a:r>
              <a:rPr lang="en-CA" b="1" dirty="0" smtClean="0"/>
              <a:t>Under this equal probability design, the effective sample size is equal to the actual sample size for both domains. </a:t>
            </a:r>
          </a:p>
          <a:p>
            <a:r>
              <a:rPr lang="en-CA" b="1" dirty="0" smtClean="0"/>
              <a:t>Select a screening sample of the size needed to produce the desired sample size for the rarer of the two domains (Blacks in this case). </a:t>
            </a:r>
          </a:p>
          <a:p>
            <a:r>
              <a:rPr lang="en-CA" b="1" dirty="0" smtClean="0"/>
              <a:t>Sample all members of  the rarer domain, but sample only a fraction of the less rare domain (the remainder receiving only the screening interview). </a:t>
            </a:r>
            <a:endParaRPr lang="en-US" b="1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73118"/>
            <a:ext cx="8610601" cy="1068387"/>
          </a:xfrm>
        </p:spPr>
        <p:txBody>
          <a:bodyPr/>
          <a:lstStyle/>
          <a:p>
            <a:r>
              <a:rPr lang="en-CA" dirty="0" smtClean="0"/>
              <a:t>Combined Density </a:t>
            </a:r>
            <a:r>
              <a:rPr lang="en-CA" dirty="0"/>
              <a:t>S</a:t>
            </a:r>
            <a:r>
              <a:rPr lang="en-CA" dirty="0" smtClean="0"/>
              <a:t>tratification (CDS)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1" cy="4724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b="1" dirty="0" smtClean="0"/>
              <a:t>Construct separate sets of five strata for Blacks and Hispanics, using optimum stratification. </a:t>
            </a:r>
          </a:p>
          <a:p>
            <a:pPr>
              <a:spcBef>
                <a:spcPts val="0"/>
              </a:spcBef>
            </a:pPr>
            <a:r>
              <a:rPr lang="en-CA" b="1" dirty="0" smtClean="0"/>
              <a:t>Cross-classify these strata into 25 cells which are then taken as the final strata.  </a:t>
            </a:r>
          </a:p>
          <a:p>
            <a:pPr>
              <a:spcBef>
                <a:spcPts val="0"/>
              </a:spcBef>
            </a:pPr>
            <a:r>
              <a:rPr lang="en-CA" b="1" dirty="0" smtClean="0"/>
              <a:t>Compute sampling fractions within each of the final strata, together with the effective sample size requirement, for each domain separately. </a:t>
            </a:r>
          </a:p>
          <a:p>
            <a:pPr>
              <a:spcBef>
                <a:spcPts val="0"/>
              </a:spcBef>
            </a:pPr>
            <a:r>
              <a:rPr lang="en-CA" b="1" dirty="0" smtClean="0"/>
              <a:t>Apply the higher of the two domain sampling fractions in each of the final strata. </a:t>
            </a:r>
          </a:p>
          <a:p>
            <a:pPr>
              <a:spcBef>
                <a:spcPts val="0"/>
              </a:spcBef>
            </a:pPr>
            <a:r>
              <a:rPr lang="en-CA" b="1" dirty="0" smtClean="0"/>
              <a:t>Include all those sampled from the rarer domain in the sample, but retain only a fraction of the sample in the other domain. </a:t>
            </a:r>
            <a:endParaRPr lang="en-US" b="1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4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9"/>
            <a:ext cx="8534400" cy="979482"/>
          </a:xfrm>
        </p:spPr>
        <p:txBody>
          <a:bodyPr>
            <a:normAutofit/>
          </a:bodyPr>
          <a:lstStyle/>
          <a:p>
            <a:r>
              <a:rPr lang="en-CA" dirty="0"/>
              <a:t>Weighted </a:t>
            </a:r>
            <a:r>
              <a:rPr lang="en-CA" dirty="0" smtClean="0"/>
              <a:t>Density </a:t>
            </a:r>
            <a:r>
              <a:rPr lang="en-CA" dirty="0"/>
              <a:t>S</a:t>
            </a:r>
            <a:r>
              <a:rPr lang="en-CA" dirty="0" smtClean="0"/>
              <a:t>tratification </a:t>
            </a:r>
            <a:r>
              <a:rPr lang="en-CA" dirty="0"/>
              <a:t>(WDS)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382001" cy="4724400"/>
              </a:xfrm>
            </p:spPr>
            <p:txBody>
              <a:bodyPr>
                <a:noAutofit/>
              </a:bodyPr>
              <a:lstStyle/>
              <a:p>
                <a:pPr lvl="0">
                  <a:spcBef>
                    <a:spcPts val="500"/>
                  </a:spcBef>
                </a:pPr>
                <a:r>
                  <a:rPr lang="en-CA" sz="2200" b="1" dirty="0" smtClean="0"/>
                  <a:t>Compute a density index,</a:t>
                </a:r>
                <a:r>
                  <a:rPr lang="en-US" sz="2200" b="1" dirty="0" smtClean="0"/>
                  <a:t> motivated by the composite measure of size for PPS sampling (</a:t>
                </a:r>
                <a:r>
                  <a:rPr lang="en-CA" sz="2200" b="1" dirty="0" smtClean="0"/>
                  <a:t>Folsom et al.,1987),</a:t>
                </a:r>
                <a:r>
                  <a:rPr lang="en-US" sz="2200" b="1" dirty="0" smtClean="0"/>
                  <a:t> for </a:t>
                </a:r>
                <a:r>
                  <a:rPr lang="en-US" sz="2200" b="1" dirty="0"/>
                  <a:t>block </a:t>
                </a:r>
                <a:r>
                  <a:rPr lang="en-US" sz="2200" b="1" i="1" dirty="0" smtClean="0"/>
                  <a:t>j </a:t>
                </a:r>
                <a:r>
                  <a:rPr lang="en-US" sz="2200" b="1" dirty="0" smtClean="0"/>
                  <a:t>as</a:t>
                </a:r>
                <a:endParaRPr lang="en-US" sz="2200" b="1" dirty="0"/>
              </a:p>
              <a:p>
                <a:pPr marL="0" indent="0">
                  <a:spcBef>
                    <a:spcPts val="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latin typeface="Cambria Math"/>
                            </a:rPr>
                            <m:t>𝑹</m:t>
                          </m:r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𝑩𝒋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𝑯</m:t>
                              </m:r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</m:sub>
                          </m:sSub>
                        </m:num>
                        <m:den>
                          <m:r>
                            <a:rPr lang="en-US" sz="2200" b="1" i="1">
                              <a:latin typeface="Cambria Math"/>
                            </a:rPr>
                            <m:t>𝑹</m:t>
                          </m:r>
                          <m:r>
                            <a:rPr lang="en-US" sz="2200" b="1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𝑩𝒋</m:t>
                              </m:r>
                            </m:sub>
                          </m:sSub>
                          <m:r>
                            <a:rPr lang="en-US" sz="2200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𝑯𝒋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ea typeface="Cambria Math"/>
                                </a:rPr>
                                <m:t>𝑶</m:t>
                              </m:r>
                              <m:r>
                                <a:rPr lang="en-US" sz="2200" b="1" i="1"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b="1" dirty="0"/>
              </a:p>
              <a:p>
                <a:pPr marL="228600" indent="0">
                  <a:spcBef>
                    <a:spcPts val="500"/>
                  </a:spcBef>
                  <a:buNone/>
                </a:pPr>
                <a:r>
                  <a:rPr lang="en-CA" sz="2200" b="1" dirty="0"/>
                  <a:t>w</a:t>
                </a:r>
                <a:r>
                  <a:rPr lang="en-CA" sz="2200" b="1" dirty="0" smtClean="0"/>
                  <a:t>here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</a:rPr>
                      <m:t>𝑹</m:t>
                    </m:r>
                    <m:r>
                      <a:rPr lang="en-US" sz="2200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𝑯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  <a:ea typeface="Cambria Math"/>
                      </a:rPr>
                      <m:t>/</m:t>
                    </m:r>
                    <m:sSub>
                      <m:sSubPr>
                        <m:ctrlPr>
                          <a:rPr lang="en-US" sz="22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200" b="1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𝑩𝒋</m:t>
                        </m:r>
                      </m:sub>
                    </m:sSub>
                  </m:oMath>
                </a14:m>
                <a:r>
                  <a:rPr lang="en-US" sz="22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𝑯𝒋</m:t>
                        </m:r>
                      </m:sub>
                    </m:sSub>
                  </m:oMath>
                </a14:m>
                <a:r>
                  <a:rPr lang="en-US" sz="2200" b="1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𝑶𝒋</m:t>
                        </m:r>
                      </m:sub>
                    </m:sSub>
                  </m:oMath>
                </a14:m>
                <a:r>
                  <a:rPr lang="en-US" sz="2200" b="1" dirty="0" smtClean="0"/>
                  <a:t> as </a:t>
                </a:r>
                <a:r>
                  <a:rPr lang="en-CA" sz="2200" b="1" dirty="0"/>
                  <a:t>the numbers of Blacks, Hispanics, and all other race/ethnicities in </a:t>
                </a:r>
                <a:r>
                  <a:rPr lang="en-CA" sz="2200" b="1" dirty="0" smtClean="0"/>
                  <a:t>block </a:t>
                </a:r>
                <a:r>
                  <a:rPr lang="en-US" sz="2200" b="1" i="1" dirty="0" smtClean="0"/>
                  <a:t>j, </a:t>
                </a:r>
                <a:r>
                  <a:rPr lang="en-US" sz="2200" b="1" dirty="0"/>
                  <a:t>respectively</a:t>
                </a:r>
                <a:r>
                  <a:rPr lang="en-US" sz="2200" b="1" i="1" dirty="0" smtClean="0"/>
                  <a:t> </a:t>
                </a:r>
                <a:endParaRPr lang="en-US" sz="2200" b="1" dirty="0"/>
              </a:p>
              <a:p>
                <a:pPr>
                  <a:spcBef>
                    <a:spcPts val="500"/>
                  </a:spcBef>
                </a:pPr>
                <a:r>
                  <a:rPr lang="en-CA" sz="2200" b="1" dirty="0" smtClean="0"/>
                  <a:t>Form density </a:t>
                </a:r>
                <a:r>
                  <a:rPr lang="en-CA" sz="2200" b="1" dirty="0"/>
                  <a:t>strata </a:t>
                </a:r>
                <a:r>
                  <a:rPr lang="en-CA" sz="2200" b="1" dirty="0" smtClean="0"/>
                  <a:t>by </a:t>
                </a:r>
                <a:r>
                  <a:rPr lang="en-CA" sz="2200" b="1" dirty="0"/>
                  <a:t>applying the </a:t>
                </a:r>
                <a:r>
                  <a:rPr lang="en-CA" sz="2200" b="1" dirty="0" smtClean="0"/>
                  <a:t>cumulative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b="1" i="1">
                            <a:latin typeface="Cambria Math"/>
                          </a:rPr>
                          <m:t>𝒇</m:t>
                        </m:r>
                      </m:e>
                    </m:rad>
                  </m:oMath>
                </a14:m>
                <a:r>
                  <a:rPr lang="en-CA" sz="2200" b="1" dirty="0" smtClean="0"/>
                  <a:t> rule </a:t>
                </a:r>
                <a:r>
                  <a:rPr lang="en-CA" sz="2200" b="1" dirty="0"/>
                  <a:t>to this weighted </a:t>
                </a:r>
                <a:r>
                  <a:rPr lang="en-CA" sz="2200" b="1" dirty="0" smtClean="0"/>
                  <a:t>index. </a:t>
                </a:r>
              </a:p>
              <a:p>
                <a:pPr>
                  <a:spcBef>
                    <a:spcPts val="500"/>
                  </a:spcBef>
                </a:pPr>
                <a:r>
                  <a:rPr lang="en-CA" sz="2200" b="1" dirty="0" smtClean="0"/>
                  <a:t>Within strata, use the </a:t>
                </a:r>
                <a:r>
                  <a:rPr lang="en-CA" sz="2200" b="1" dirty="0"/>
                  <a:t>same sampling procedure </a:t>
                </a:r>
                <a:r>
                  <a:rPr lang="en-CA" sz="2200" b="1" dirty="0" smtClean="0"/>
                  <a:t>as </a:t>
                </a:r>
                <a:r>
                  <a:rPr lang="en-CA" sz="2200" b="1" dirty="0"/>
                  <a:t>for the CDS method.  </a:t>
                </a:r>
                <a:endParaRPr lang="en-US" sz="22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382001" cy="4724400"/>
              </a:xfrm>
              <a:blipFill rotWithShape="1">
                <a:blip r:embed="rId2"/>
                <a:stretch>
                  <a:fillRect l="-1382" t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686800" cy="1068387"/>
          </a:xfrm>
        </p:spPr>
        <p:txBody>
          <a:bodyPr/>
          <a:lstStyle/>
          <a:p>
            <a:r>
              <a:rPr lang="en-CA" dirty="0" smtClean="0"/>
              <a:t>Nonlinear Programming </a:t>
            </a:r>
            <a:r>
              <a:rPr lang="en-CA" dirty="0"/>
              <a:t>M</a:t>
            </a:r>
            <a:r>
              <a:rPr lang="en-CA" dirty="0" smtClean="0"/>
              <a:t>ethod (NLP)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905000"/>
                <a:ext cx="8458200" cy="4203701"/>
              </a:xfrm>
            </p:spPr>
            <p:txBody>
              <a:bodyPr/>
              <a:lstStyle/>
              <a:p>
                <a:pPr lvl="0"/>
                <a:r>
                  <a:rPr lang="en-US" b="1" dirty="0" smtClean="0"/>
                  <a:t>Construct 25 </a:t>
                </a:r>
                <a:r>
                  <a:rPr lang="en-US" b="1" dirty="0"/>
                  <a:t>density strata </a:t>
                </a:r>
                <a:r>
                  <a:rPr lang="en-US" b="1" dirty="0" smtClean="0"/>
                  <a:t>as </a:t>
                </a:r>
                <a:r>
                  <a:rPr lang="en-US" b="1" dirty="0"/>
                  <a:t>for the CDS method. </a:t>
                </a:r>
                <a:endParaRPr lang="en-US" b="1" dirty="0" smtClean="0"/>
              </a:p>
              <a:p>
                <a:pPr lvl="0"/>
                <a:r>
                  <a:rPr lang="en-US" b="1" dirty="0" smtClean="0"/>
                  <a:t>Allocate the sample to </a:t>
                </a:r>
                <a:r>
                  <a:rPr lang="en-US" b="1" dirty="0"/>
                  <a:t>these strata </a:t>
                </a:r>
                <a:r>
                  <a:rPr lang="en-US" b="1" dirty="0" smtClean="0"/>
                  <a:t>using a </a:t>
                </a:r>
                <a:r>
                  <a:rPr lang="en-US" b="1" dirty="0"/>
                  <a:t>non-linear programming algorithm that minimizes the overall cost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𝐂</m:t>
                    </m:r>
                    <m:r>
                      <a:rPr lang="en-US" b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CA" b="1" i="1">
                            <a:latin typeface="Cambria Math"/>
                          </a:rPr>
                          <m:t>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𝒉</m:t>
                        </m:r>
                      </m:sub>
                    </m:sSub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CA" b="1" i="1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CA" b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𝐁</m:t>
                            </m:r>
                            <m:r>
                              <a:rPr lang="en-CA" b="1">
                                <a:latin typeface="Cambria Math"/>
                              </a:rPr>
                              <m:t>,</m:t>
                            </m:r>
                            <m:r>
                              <a:rPr lang="en-CA" b="1" i="1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  <m:r>
                          <a:rPr lang="en-CA" b="1" i="1">
                            <a:latin typeface="Cambria Math"/>
                          </a:rPr>
                          <m:t>𝐜</m:t>
                        </m:r>
                        <m:r>
                          <a:rPr lang="en-CA" b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𝐇</m:t>
                            </m:r>
                            <m:r>
                              <a:rPr lang="en-CA" b="1">
                                <a:latin typeface="Cambria Math"/>
                              </a:rPr>
                              <m:t>,</m:t>
                            </m:r>
                            <m:r>
                              <a:rPr lang="en-CA" b="1" i="1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  <m:r>
                          <a:rPr lang="en-CA" b="1" i="1">
                            <a:latin typeface="Cambria Math"/>
                          </a:rPr>
                          <m:t>𝐜</m:t>
                        </m:r>
                        <m:r>
                          <a:rPr lang="en-CA" b="1">
                            <a:latin typeface="Cambria Math"/>
                          </a:rPr>
                          <m:t>+(</m:t>
                        </m:r>
                        <m:r>
                          <a:rPr lang="en-CA" b="1">
                            <a:latin typeface="Cambria Math"/>
                          </a:rPr>
                          <m:t>𝟏</m:t>
                        </m:r>
                        <m:r>
                          <a:rPr lang="en-CA" b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𝐁</m:t>
                            </m:r>
                            <m:r>
                              <a:rPr lang="en-CA" b="1">
                                <a:latin typeface="Cambria Math"/>
                              </a:rPr>
                              <m:t>,</m:t>
                            </m:r>
                            <m:r>
                              <a:rPr lang="en-CA" b="1" i="1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  <m:r>
                          <a:rPr lang="en-CA" b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CA" b="1" i="1">
                                <a:latin typeface="Cambria Math"/>
                              </a:rPr>
                              <m:t>𝐇</m:t>
                            </m:r>
                            <m:r>
                              <a:rPr lang="en-CA" b="1">
                                <a:latin typeface="Cambria Math"/>
                              </a:rPr>
                              <m:t>,</m:t>
                            </m:r>
                            <m:r>
                              <a:rPr lang="en-CA" b="1" i="1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  <m:r>
                          <a:rPr lang="en-CA" b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176213" indent="0">
                  <a:buNone/>
                </a:pPr>
                <a:r>
                  <a:rPr lang="en-CA" b="1" dirty="0" smtClean="0"/>
                  <a:t>subject </a:t>
                </a:r>
                <a:r>
                  <a:rPr lang="en-CA" b="1" dirty="0"/>
                  <a:t>to the constraints imposed by the specified </a:t>
                </a:r>
                <a:r>
                  <a:rPr lang="en-CA" b="1" dirty="0" smtClean="0"/>
                  <a:t>effective </a:t>
                </a:r>
                <a:r>
                  <a:rPr lang="en-CA" b="1" dirty="0"/>
                  <a:t>sample sizes for the </a:t>
                </a:r>
                <a:r>
                  <a:rPr lang="en-CA" b="1" dirty="0" smtClean="0"/>
                  <a:t>domains.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905000"/>
                <a:ext cx="8458200" cy="4203701"/>
              </a:xfrm>
              <a:blipFill rotWithShape="1">
                <a:blip r:embed="rId2"/>
                <a:stretch>
                  <a:fillRect l="-1513" t="-3338" r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678941"/>
            <a:ext cx="8318500" cy="1488525"/>
          </a:xfrm>
        </p:spPr>
        <p:txBody>
          <a:bodyPr>
            <a:normAutofit fontScale="90000"/>
          </a:bodyPr>
          <a:lstStyle/>
          <a:p>
            <a:r>
              <a:rPr lang="en-CA" dirty="0"/>
              <a:t>Percentage cost reduction compared with SRS by geographic oversampling using the three alternative methods for different values of </a:t>
            </a:r>
            <a:r>
              <a:rPr lang="en-CA" i="1" dirty="0"/>
              <a:t>c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00845"/>
              </p:ext>
            </p:extLst>
          </p:nvPr>
        </p:nvGraphicFramePr>
        <p:xfrm>
          <a:off x="533400" y="2667000"/>
          <a:ext cx="8077200" cy="25146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359229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u="none" strike="noStrike" kern="1200" dirty="0" smtClean="0">
                          <a:effectLst/>
                        </a:rPr>
                        <a:t>Cost ratio, c   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DDS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WDS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NLP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1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27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33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37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13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17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20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5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8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11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13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10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4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5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20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1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2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59229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30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1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1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2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912813"/>
                <a:ext cx="8839200" cy="1068387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Values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%</a:t>
                </a:r>
                <a:r>
                  <a:rPr lang="en-CA" dirty="0"/>
                  <a:t> </a:t>
                </a:r>
                <a:r>
                  <a:rPr lang="en-CA" dirty="0" smtClean="0"/>
                  <a:t>by </a:t>
                </a:r>
                <a:r>
                  <a:rPr lang="en-CA" dirty="0"/>
                  <a:t>geographic oversampling using the three alternative </a:t>
                </a:r>
                <a:r>
                  <a:rPr lang="en-CA" dirty="0" smtClean="0"/>
                  <a:t>methods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912813"/>
                <a:ext cx="8839200" cy="1068387"/>
              </a:xfrm>
              <a:blipFill rotWithShape="1">
                <a:blip r:embed="rId3"/>
                <a:stretch>
                  <a:fillRect t="-35429" b="-38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985383"/>
              </p:ext>
            </p:extLst>
          </p:nvPr>
        </p:nvGraphicFramePr>
        <p:xfrm>
          <a:off x="838200" y="2438400"/>
          <a:ext cx="7239000" cy="259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3000"/>
                <a:gridCol w="2413000"/>
                <a:gridCol w="2413000"/>
              </a:tblGrid>
              <a:tr h="518160"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Method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Blacks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Hispanics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1816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/>
                        </a:rPr>
                        <a:t>DDS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27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15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1816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/>
                        </a:rPr>
                        <a:t>WDS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33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23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1816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/>
                        </a:rPr>
                        <a:t>NLP</a:t>
                      </a:r>
                      <a:endParaRPr lang="en-US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37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>
                          <a:effectLst/>
                        </a:rPr>
                        <a:t>27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18160">
                <a:tc>
                  <a:txBody>
                    <a:bodyPr/>
                    <a:lstStyle/>
                    <a:p>
                      <a:pPr marL="0" marR="0" algn="l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 smtClean="0">
                          <a:effectLst/>
                        </a:rPr>
                        <a:t>Single</a:t>
                      </a:r>
                      <a:r>
                        <a:rPr lang="en-US" sz="1800" b="1" u="none" strike="noStrike" kern="1200" baseline="0" dirty="0" smtClean="0">
                          <a:effectLst/>
                        </a:rPr>
                        <a:t> domain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 smtClean="0">
                          <a:effectLst/>
                        </a:rPr>
                        <a:t>47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6313" algn="l"/>
                        </a:tabLst>
                      </a:pPr>
                      <a:r>
                        <a:rPr lang="en-US" sz="1800" b="1" u="none" strike="noStrike" kern="1200" dirty="0" smtClean="0">
                          <a:effectLst/>
                        </a:rPr>
                        <a:t>40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7499351" cy="1068387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464"/>
            <a:ext cx="8229601" cy="4203701"/>
          </a:xfrm>
        </p:spPr>
        <p:txBody>
          <a:bodyPr/>
          <a:lstStyle/>
          <a:p>
            <a:r>
              <a:rPr lang="en-US" b="1" dirty="0" smtClean="0"/>
              <a:t>The variance reductions will be lower later in the decade (Waksberg et al.,1997). </a:t>
            </a:r>
          </a:p>
          <a:p>
            <a:r>
              <a:rPr lang="en-US" b="1" dirty="0" smtClean="0"/>
              <a:t>The multiple domain approaches are work in progress. Further research is needed in this area.</a:t>
            </a:r>
          </a:p>
          <a:p>
            <a:r>
              <a:rPr lang="en-US" b="1" dirty="0" smtClean="0"/>
              <a:t>The basic theory assumes a single stage sample with SRS within the density strata. There is a need to consider complex sample designs. See Clark (2009).</a:t>
            </a:r>
          </a:p>
          <a:p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Overview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464"/>
            <a:ext cx="8229601" cy="4203701"/>
          </a:xfrm>
        </p:spPr>
        <p:txBody>
          <a:bodyPr/>
          <a:lstStyle/>
          <a:p>
            <a:pPr lvl="0"/>
            <a:r>
              <a:rPr lang="en-US" b="1" dirty="0" smtClean="0"/>
              <a:t>Various sampling approaches for sampling minorities: </a:t>
            </a:r>
          </a:p>
          <a:p>
            <a:pPr lvl="1"/>
            <a:r>
              <a:rPr lang="en-US" b="1" dirty="0" smtClean="0"/>
              <a:t>Oversample strata defined by the geographic areas where the minority is more concentrated, such as 2014 MNSASU.</a:t>
            </a:r>
          </a:p>
          <a:p>
            <a:pPr lvl="1"/>
            <a:r>
              <a:rPr lang="en-US" b="1" dirty="0" smtClean="0"/>
              <a:t>Oversample by surnames (sometimes first names also) for Asians and Hispanics, such as 2010 CHIS, 2014 MNSASU.</a:t>
            </a:r>
          </a:p>
          <a:p>
            <a:pPr lvl="1"/>
            <a:r>
              <a:rPr lang="en-US" b="1" dirty="0" smtClean="0"/>
              <a:t>Location sampling has been used for sampling Brazilians of Japanese descent.</a:t>
            </a:r>
          </a:p>
          <a:p>
            <a:pPr lvl="1"/>
            <a:r>
              <a:rPr lang="en-US" b="1" dirty="0" smtClean="0"/>
              <a:t>Others (e.g., respondent driven sampling)</a:t>
            </a:r>
          </a:p>
          <a:p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8013"/>
            <a:ext cx="7727951" cy="1068387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1" cy="4525965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b="1" dirty="0"/>
              <a:t>Geographic oversampling remains a useful method </a:t>
            </a:r>
            <a:r>
              <a:rPr lang="en-US" b="1" dirty="0" smtClean="0"/>
              <a:t>for </a:t>
            </a:r>
            <a:r>
              <a:rPr lang="en-US" b="1" dirty="0"/>
              <a:t>sampling minority populations, although the </a:t>
            </a:r>
            <a:r>
              <a:rPr lang="en-US" b="1" dirty="0" smtClean="0"/>
              <a:t>gains </a:t>
            </a:r>
            <a:r>
              <a:rPr lang="en-US" b="1" dirty="0"/>
              <a:t>are smaller than they were in 1990.</a:t>
            </a:r>
          </a:p>
          <a:p>
            <a:pPr>
              <a:spcBef>
                <a:spcPts val="500"/>
              </a:spcBef>
            </a:pPr>
            <a:r>
              <a:rPr lang="en-US" b="1" dirty="0" smtClean="0"/>
              <a:t>The variance reductions do vary by region and are  particularly large for all minorities in non-CBSAs.</a:t>
            </a:r>
          </a:p>
          <a:p>
            <a:pPr>
              <a:spcBef>
                <a:spcPts val="500"/>
              </a:spcBef>
            </a:pPr>
            <a:r>
              <a:rPr lang="en-US" b="1" dirty="0" smtClean="0"/>
              <a:t>The choice of cut-points seems be fairly robust to departures from the optimum cut-points.</a:t>
            </a:r>
          </a:p>
          <a:p>
            <a:pPr>
              <a:spcBef>
                <a:spcPts val="500"/>
              </a:spcBef>
            </a:pPr>
            <a:r>
              <a:rPr lang="en-US" b="1" dirty="0" smtClean="0"/>
              <a:t>Stratification by region and by CBSA/non-CBSA do not add much benefit after oversampling minorities.</a:t>
            </a:r>
          </a:p>
          <a:p>
            <a:pPr>
              <a:spcBef>
                <a:spcPts val="500"/>
              </a:spcBef>
            </a:pPr>
            <a:r>
              <a:rPr lang="en-US" b="1" dirty="0" smtClean="0"/>
              <a:t>The NLP method performed the </a:t>
            </a:r>
            <a:r>
              <a:rPr lang="en-US" b="1" dirty="0"/>
              <a:t>best </a:t>
            </a:r>
            <a:r>
              <a:rPr lang="en-US" b="1" dirty="0" smtClean="0"/>
              <a:t>of </a:t>
            </a:r>
            <a:r>
              <a:rPr lang="en-US" b="1" dirty="0"/>
              <a:t>the three approaches </a:t>
            </a:r>
            <a:r>
              <a:rPr lang="en-US" b="1" dirty="0" smtClean="0"/>
              <a:t>for </a:t>
            </a:r>
            <a:r>
              <a:rPr lang="en-US" b="1" dirty="0"/>
              <a:t>oversampling more than one minority.</a:t>
            </a:r>
            <a:endParaRPr lang="en-US" b="1" dirty="0" smtClean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534401" cy="750882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105400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b="1" dirty="0" smtClean="0"/>
              <a:t>Clark</a:t>
            </a:r>
            <a:r>
              <a:rPr lang="en-US" b="1" dirty="0"/>
              <a:t>, R. G. (2009). Sampling of subpopulations in two-stage surveys. </a:t>
            </a:r>
            <a:r>
              <a:rPr lang="en-US" b="1" i="1" dirty="0"/>
              <a:t>Statistics in Medicine</a:t>
            </a:r>
            <a:r>
              <a:rPr lang="en-US" b="1" dirty="0"/>
              <a:t>, 28, 3697–3717</a:t>
            </a:r>
            <a:r>
              <a:rPr lang="en-US" b="1" dirty="0" smtClean="0"/>
              <a:t>.</a:t>
            </a:r>
          </a:p>
          <a:p>
            <a:pPr>
              <a:spcBef>
                <a:spcPts val="500"/>
              </a:spcBef>
            </a:pPr>
            <a:r>
              <a:rPr lang="en-US" b="1" dirty="0" smtClean="0"/>
              <a:t>Folsom, R.E., Potter, F.J. and Williams, S.K. (1987). Notes on a composite size measure for self-weighting samples in multiple domains. </a:t>
            </a:r>
            <a:r>
              <a:rPr lang="en-US" b="1" i="1" dirty="0" smtClean="0"/>
              <a:t>Proceedings of the Section on Survey Research Methods, ASA</a:t>
            </a:r>
            <a:r>
              <a:rPr lang="en-US" b="1" dirty="0" smtClean="0"/>
              <a:t>, 792-796.</a:t>
            </a:r>
          </a:p>
          <a:p>
            <a:pPr>
              <a:spcBef>
                <a:spcPts val="500"/>
              </a:spcBef>
            </a:pPr>
            <a:r>
              <a:rPr lang="en-US" b="1" dirty="0" smtClean="0"/>
              <a:t>Kalton, G. and Anderson, D. W. (1986). Sampling rare populations. </a:t>
            </a:r>
            <a:r>
              <a:rPr lang="en-US" b="1" i="1" dirty="0" smtClean="0"/>
              <a:t>Journal of the Royal Statistical Society, A</a:t>
            </a:r>
            <a:r>
              <a:rPr lang="en-US" b="1" dirty="0" smtClean="0"/>
              <a:t>, 149, 65-82.</a:t>
            </a:r>
          </a:p>
          <a:p>
            <a:pPr>
              <a:spcBef>
                <a:spcPts val="500"/>
              </a:spcBef>
            </a:pPr>
            <a:r>
              <a:rPr lang="en-US" b="1" dirty="0" smtClean="0"/>
              <a:t>Waksberg, J., Judkins, D. and Massey, J.T. (1997). Geographic-based oversampling in demographic surveys of the United States. </a:t>
            </a:r>
            <a:r>
              <a:rPr lang="en-US" b="1" i="1" dirty="0" smtClean="0"/>
              <a:t>Survey Methodology</a:t>
            </a:r>
            <a:r>
              <a:rPr lang="en-US" b="1" dirty="0" smtClean="0"/>
              <a:t>, 23, 61-71.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7346951" cy="1068387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048000"/>
            <a:ext cx="4222750" cy="51593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19436E"/>
                </a:solidFill>
              </a:rPr>
              <a:t>sixiachen@westat.com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Geographic Oversampling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1" cy="4203701"/>
          </a:xfrm>
        </p:spPr>
        <p:txBody>
          <a:bodyPr/>
          <a:lstStyle/>
          <a:p>
            <a:pPr lvl="0"/>
            <a:r>
              <a:rPr lang="en-US" b="1" dirty="0" smtClean="0"/>
              <a:t>This presentation focus on geographic oversampling.</a:t>
            </a:r>
          </a:p>
          <a:p>
            <a:pPr lvl="0"/>
            <a:r>
              <a:rPr lang="en-US" b="1" dirty="0" smtClean="0"/>
              <a:t>Waksberg</a:t>
            </a:r>
            <a:r>
              <a:rPr lang="en-US" b="1" dirty="0"/>
              <a:t>, Judkins, and Massey (1997) evaluated the effectiveness of geographic oversampling based on data from the 1990 Census.</a:t>
            </a:r>
          </a:p>
          <a:p>
            <a:pPr lvl="0"/>
            <a:r>
              <a:rPr lang="en-US" b="1" dirty="0"/>
              <a:t>This presentation updates the Waksberg et al. results using the 2010 Census, and extends the results to subdivisions of the </a:t>
            </a:r>
            <a:r>
              <a:rPr lang="en-US" b="1" dirty="0" smtClean="0"/>
              <a:t>country and oversampling multiple minorities simultaneously.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5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b="1" dirty="0" smtClean="0"/>
              <a:t>Basic theoretical results.</a:t>
            </a:r>
          </a:p>
          <a:p>
            <a:pPr>
              <a:spcBef>
                <a:spcPts val="500"/>
              </a:spcBef>
            </a:pPr>
            <a:r>
              <a:rPr lang="en-US" b="1" dirty="0" smtClean="0"/>
              <a:t>Comparisons of the effectiveness of geographic oversampling in 1990 and 2010 at the national level for Blacks, Hispanics, Asians, and American Indians/Alaska Natives (AI/AN). </a:t>
            </a:r>
          </a:p>
          <a:p>
            <a:pPr>
              <a:spcBef>
                <a:spcPts val="500"/>
              </a:spcBef>
            </a:pPr>
            <a:r>
              <a:rPr lang="en-US" b="1" dirty="0" smtClean="0"/>
              <a:t>An investigation of different cut-points of minority prevalence in forming the strata.</a:t>
            </a:r>
          </a:p>
          <a:p>
            <a:pPr>
              <a:spcBef>
                <a:spcPts val="500"/>
              </a:spcBef>
            </a:pPr>
            <a:r>
              <a:rPr lang="en-US" b="1" dirty="0" smtClean="0"/>
              <a:t>Application of the approach to Census regions and to Core Based Statistical Areas (CBSAs) and non-CBSAs.</a:t>
            </a:r>
          </a:p>
          <a:p>
            <a:pPr>
              <a:spcBef>
                <a:spcPts val="500"/>
              </a:spcBef>
            </a:pPr>
            <a:r>
              <a:rPr lang="en-US" b="1" dirty="0" smtClean="0"/>
              <a:t>Some approaches for oversampling multiple domains.</a:t>
            </a:r>
            <a:endParaRPr lang="en-US" b="1" dirty="0"/>
          </a:p>
          <a:p>
            <a:pPr>
              <a:spcBef>
                <a:spcPts val="500"/>
              </a:spcBef>
            </a:pPr>
            <a:r>
              <a:rPr lang="en-US" b="1" dirty="0" smtClean="0"/>
              <a:t>Limitations and conclusions.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6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Underlying Assumptions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22464"/>
                <a:ext cx="8229601" cy="4203701"/>
              </a:xfrm>
            </p:spPr>
            <p:txBody>
              <a:bodyPr/>
              <a:lstStyle/>
              <a:p>
                <a:r>
                  <a:rPr lang="en-US" b="1" dirty="0" smtClean="0"/>
                  <a:t>Assumptions made:</a:t>
                </a:r>
              </a:p>
              <a:p>
                <a:pPr lvl="1"/>
                <a:r>
                  <a:rPr lang="en-US" b="1" dirty="0" smtClean="0"/>
                  <a:t>Simple random sampling is used in each stratum.</a:t>
                </a:r>
              </a:p>
              <a:p>
                <a:pPr lvl="1"/>
                <a:r>
                  <a:rPr lang="en-US" b="1" dirty="0" smtClean="0"/>
                  <a:t>The parameter to be estimated is a population mean for the minority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/>
                          </a:rPr>
                          <m:t>𝒀</m:t>
                        </m:r>
                      </m:e>
                    </m:acc>
                  </m:oMath>
                </a14:m>
                <a:r>
                  <a:rPr lang="en-US" b="1" dirty="0" smtClean="0"/>
                  <a:t>.</a:t>
                </a:r>
              </a:p>
              <a:p>
                <a:pPr lvl="1"/>
                <a:r>
                  <a:rPr lang="en-US" b="1" dirty="0" smtClean="0"/>
                  <a:t>The population element variances are the same in all strata.</a:t>
                </a:r>
              </a:p>
              <a:p>
                <a:r>
                  <a:rPr lang="en-US" b="1" dirty="0" smtClean="0"/>
                  <a:t>Limitations:</a:t>
                </a:r>
              </a:p>
              <a:p>
                <a:pPr lvl="1"/>
                <a:r>
                  <a:rPr lang="en-US" b="1" dirty="0" smtClean="0"/>
                  <a:t>No clustering.</a:t>
                </a:r>
              </a:p>
              <a:p>
                <a:pPr lvl="1"/>
                <a:r>
                  <a:rPr lang="en-US" b="1" dirty="0" smtClean="0"/>
                  <a:t>The main results considered focus on estimates for a single minority. They do not handle oversampling of a minority as part of a general population survey.</a:t>
                </a:r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22464"/>
                <a:ext cx="8229601" cy="4203701"/>
              </a:xfrm>
              <a:blipFill rotWithShape="1">
                <a:blip r:embed="rId2"/>
                <a:stretch>
                  <a:fillRect l="-1556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10600" cy="1068387"/>
          </a:xfrm>
        </p:spPr>
        <p:txBody>
          <a:bodyPr/>
          <a:lstStyle/>
          <a:p>
            <a:r>
              <a:rPr lang="en-US" dirty="0" smtClean="0"/>
              <a:t>Theoretical Results (Kalton and Anderson, 1986)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22464"/>
                <a:ext cx="8229601" cy="4203701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00"/>
                  </a:spcBef>
                </a:pPr>
                <a:r>
                  <a:rPr lang="en-US" b="1" dirty="0" smtClean="0"/>
                  <a:t>The optimum sampling fraction in density stratum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𝐡</m:t>
                    </m:r>
                  </m:oMath>
                </a14:m>
                <a:r>
                  <a:rPr lang="en-US" b="1" dirty="0" smtClean="0"/>
                  <a:t> for a fixed overall budget is</a:t>
                </a:r>
              </a:p>
              <a:p>
                <a:pPr>
                  <a:spcBef>
                    <a:spcPts val="500"/>
                  </a:spcBef>
                </a:pPr>
                <a:endParaRPr lang="en-US" b="1" dirty="0" smtClean="0"/>
              </a:p>
              <a:p>
                <a:pPr marL="0" indent="0">
                  <a:spcBef>
                    <a:spcPts val="500"/>
                  </a:spcBef>
                  <a:buNone/>
                </a:pPr>
                <a:r>
                  <a:rPr lang="en-US" b="1" dirty="0" smtClean="0"/>
                  <a:t>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sub>
                    </m:sSub>
                    <m:r>
                      <a:rPr lang="en-US" b="1" smtClean="0">
                        <a:latin typeface="Cambria Math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𝒉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𝒉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𝐜</m:t>
                                </m:r>
                                <m:r>
                                  <a:rPr lang="en-US" b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b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smtClean="0"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rad>
                  </m:oMath>
                </a14:m>
                <a:endParaRPr lang="en-US" b="1" dirty="0" smtClean="0"/>
              </a:p>
              <a:p>
                <a:pPr marL="0" indent="0">
                  <a:spcBef>
                    <a:spcPts val="500"/>
                  </a:spcBef>
                  <a:buNone/>
                </a:pPr>
                <a:endParaRPr lang="en-US" b="1" dirty="0" smtClean="0"/>
              </a:p>
              <a:p>
                <a:pPr marL="230188" indent="0">
                  <a:spcBef>
                    <a:spcPts val="500"/>
                  </a:spcBef>
                  <a:buNone/>
                </a:pPr>
                <a:r>
                  <a:rPr lang="en-US" b="1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b="1" dirty="0" smtClean="0"/>
                  <a:t> is the prevalence of the minority in stratum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𝐡</m:t>
                    </m:r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𝐜</m:t>
                    </m:r>
                  </m:oMath>
                </a14:m>
                <a:r>
                  <a:rPr lang="en-US" b="1" dirty="0" smtClean="0"/>
                  <a:t> is the ratio of the cost of a full interview to the cost of a screening interview.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b="1" dirty="0" smtClean="0"/>
                  <a:t> When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𝐜</m:t>
                    </m:r>
                    <m:r>
                      <a:rPr lang="en-US" b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b="1" dirty="0" smtClean="0"/>
                  <a:t>this result reduces </a:t>
                </a:r>
                <a:r>
                  <a:rPr lang="en-US" b="1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𝒉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  <m:r>
                          <a:rPr lang="en-US" b="1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en-US" b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22464"/>
                <a:ext cx="8229601" cy="4203701"/>
              </a:xfrm>
              <a:blipFill rotWithShape="1">
                <a:blip r:embed="rId3"/>
                <a:stretch>
                  <a:fillRect l="-1556" t="-3333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Theoretical Results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22464"/>
                <a:ext cx="8229601" cy="4203701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00"/>
                  </a:spcBef>
                </a:pPr>
                <a:r>
                  <a:rPr lang="en-US" b="1" dirty="0" smtClean="0"/>
                  <a:t>The variance reduction % with optimum sampling fractions rather than equal sampling fractions is </a:t>
                </a:r>
              </a:p>
              <a:p>
                <a:pPr>
                  <a:spcBef>
                    <a:spcPts val="500"/>
                  </a:spcBef>
                </a:pPr>
                <a:endParaRPr lang="en-US" b="1" dirty="0" smtClean="0"/>
              </a:p>
              <a:p>
                <a:pPr marL="0" indent="0">
                  <a:spcBef>
                    <a:spcPts val="500"/>
                  </a:spcBef>
                  <a:buNone/>
                </a:pPr>
                <a:r>
                  <a:rPr lang="en-US" b="1" dirty="0" smtClean="0"/>
                  <a:t>	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𝐕𝐑</m:t>
                    </m:r>
                    <m:r>
                      <a:rPr lang="en-US" b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b="1" i="1">
                                    <a:latin typeface="Cambria Math"/>
                                  </a:rPr>
                                  <m:t>𝒉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𝒉</m:t>
                                    </m:r>
                                  </m:sub>
                                </m:sSub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𝐜</m:t>
                                    </m:r>
                                    <m:r>
                                      <a:rPr lang="en-US" b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b="1">
                                        <a:latin typeface="Cambria Math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b="1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𝒉</m:t>
                                        </m:r>
                                      </m:sub>
                                      <m:sup>
                                        <m:r>
                                          <a:rPr lang="en-US" b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b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nor/>
                                      </m:rPr>
                                      <a:rPr lang="en-US" b="1"/>
                                      <m:t> </m:t>
                                    </m:r>
                                  </m:e>
                                </m:rad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b="1" i="1">
                                    <a:latin typeface="Cambria Math"/>
                                  </a:rPr>
                                  <m:t>𝒉</m:t>
                                </m:r>
                              </m:sub>
                              <m:sup/>
                              <m:e>
                                <m:f>
                                  <m:f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𝒉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𝒉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𝑷</m:t>
                                    </m:r>
                                  </m:den>
                                </m:f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𝐜</m:t>
                                    </m:r>
                                    <m:r>
                                      <a:rPr lang="en-US" b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b="1">
                                        <a:latin typeface="Cambria Math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b="1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𝑷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𝒉</m:t>
                                        </m:r>
                                      </m:sub>
                                      <m:sup>
                                        <m:r>
                                          <a:rPr lang="en-US" b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b="1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nor/>
                                      </m:rPr>
                                      <a:rPr lang="en-US" b="1"/>
                                      <m:t> </m:t>
                                    </m:r>
                                  </m:e>
                                </m:rad>
                              </m:e>
                            </m:nary>
                          </m:e>
                        </m:d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𝐜</m:t>
                        </m:r>
                        <m:r>
                          <a:rPr lang="en-US" b="1">
                            <a:latin typeface="Cambria Math"/>
                          </a:rPr>
                          <m:t>−</m:t>
                        </m:r>
                        <m:r>
                          <a:rPr lang="en-US" b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𝑷</m:t>
                            </m:r>
                          </m:e>
                          <m:sup>
                            <m:r>
                              <a:rPr lang="en-US" b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 smtClean="0"/>
              </a:p>
              <a:p>
                <a:pPr marL="230188" indent="0">
                  <a:spcBef>
                    <a:spcPts val="500"/>
                  </a:spcBef>
                  <a:buNone/>
                </a:pPr>
                <a:r>
                  <a:rPr lang="en-US" b="1" dirty="0" smtClean="0"/>
                  <a:t>where </a:t>
                </a:r>
              </a:p>
              <a:p>
                <a:pPr lvl="1">
                  <a:spcBef>
                    <a:spcPts val="5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sub>
                    </m:sSub>
                    <m:r>
                      <a:rPr lang="en-US" b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is the proportion of the minority population</a:t>
                </a:r>
                <a:r>
                  <a:rPr lang="en-US" b="1" dirty="0"/>
                  <a:t> in stratum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𝐡</m:t>
                    </m:r>
                  </m:oMath>
                </a14:m>
                <a:r>
                  <a:rPr lang="en-US" b="1" dirty="0" smtClean="0"/>
                  <a:t>, 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b="1" dirty="0" smtClean="0"/>
                  <a:t> is the proportion of the total population in stratum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𝐡</m:t>
                    </m:r>
                  </m:oMath>
                </a14:m>
                <a:r>
                  <a:rPr lang="en-US" b="1" dirty="0" smtClean="0"/>
                  <a:t>, </a:t>
                </a:r>
              </a:p>
              <a:p>
                <a:pPr lvl="1">
                  <a:spcBef>
                    <a:spcPts val="500"/>
                  </a:spcBef>
                </a:pPr>
                <a14:m>
                  <m:oMath xmlns:m="http://schemas.openxmlformats.org/officeDocument/2006/math">
                    <m:r>
                      <a:rPr lang="en-US" b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𝑷</m:t>
                    </m:r>
                    <m:r>
                      <a:rPr lang="en-US" b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b="1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/>
                          </a:rPr>
                          <m:t>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 smtClean="0"/>
                  <a:t> is the prevalence of the minority in the total population</a:t>
                </a:r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22464"/>
                <a:ext cx="8229601" cy="4203701"/>
              </a:xfrm>
              <a:blipFill rotWithShape="1">
                <a:blip r:embed="rId2"/>
                <a:stretch>
                  <a:fillRect l="-1556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465888"/>
            <a:ext cx="2133600" cy="365125"/>
          </a:xfrm>
        </p:spPr>
        <p:txBody>
          <a:bodyPr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3118"/>
            <a:ext cx="8458201" cy="1068387"/>
          </a:xfrm>
        </p:spPr>
        <p:txBody>
          <a:bodyPr/>
          <a:lstStyle/>
          <a:p>
            <a:r>
              <a:rPr lang="en-US" dirty="0" smtClean="0"/>
              <a:t>Theoretical Results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305801" cy="4203701"/>
              </a:xfrm>
            </p:spPr>
            <p:txBody>
              <a:bodyPr>
                <a:normAutofit fontScale="925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1" dirty="0" smtClean="0"/>
                  <a:t>When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∑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𝒉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</a:rPr>
                                  <m:t>𝒉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</a:rPr>
                                  <m:t>𝒉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</m:rad>
                        <m:r>
                          <a:rPr lang="en-US" b="1" i="1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i="1" dirty="0" smtClean="0"/>
                  <a:t>.</a:t>
                </a:r>
                <a:endParaRPr lang="en-US" b="1" i="1" dirty="0"/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i="1" dirty="0"/>
                  <a:t> </a:t>
                </a:r>
                <a:r>
                  <a:rPr lang="en-US" b="1" dirty="0"/>
                  <a:t>is the maximum reduction that can be achieved</a:t>
                </a:r>
                <a:r>
                  <a:rPr lang="en-US" b="1" dirty="0" smtClean="0"/>
                  <a:t>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b="1" dirty="0" smtClean="0"/>
                  <a:t>The formula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 shows that oversampling of higher density strata will be effective to the extent that the distributions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b="1" i="1" dirty="0" smtClean="0"/>
                  <a:t> </a:t>
                </a:r>
                <a:r>
                  <a:rPr lang="en-US" b="1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b="1" dirty="0" smtClean="0"/>
                  <a:t> across the strata are different.</a:t>
                </a:r>
              </a:p>
              <a:p>
                <a:r>
                  <a:rPr lang="en-US" b="1" dirty="0" smtClean="0"/>
                  <a:t>In practice generally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and often markedly so, so that the effectiveness of oversampling will be much smaller than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𝑽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305801" cy="4203701"/>
              </a:xfrm>
              <a:blipFill rotWithShape="1">
                <a:blip r:embed="rId2"/>
                <a:stretch>
                  <a:fillRect l="-1321" t="-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46642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bg1"/>
                </a:solidFill>
              </a:defRPr>
            </a:lvl1pPr>
          </a:lstStyle>
          <a:p>
            <a:fld id="{25EE92D4-4091-45B5-88D0-A726AD2253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8839_Westat_Market3">
  <a:themeElements>
    <a:clrScheme name="Westat 1">
      <a:dk1>
        <a:srgbClr val="000000"/>
      </a:dk1>
      <a:lt1>
        <a:srgbClr val="FFFFFF"/>
      </a:lt1>
      <a:dk2>
        <a:srgbClr val="00407A"/>
      </a:dk2>
      <a:lt2>
        <a:srgbClr val="FFFFFF"/>
      </a:lt2>
      <a:accent1>
        <a:srgbClr val="75A38C"/>
      </a:accent1>
      <a:accent2>
        <a:srgbClr val="00809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Westat</Template>
  <TotalTime>209</TotalTime>
  <Words>2222</Words>
  <Application>Microsoft Office PowerPoint</Application>
  <PresentationFormat>On-screen Show (4:3)</PresentationFormat>
  <Paragraphs>527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28839_Westat_Market3</vt:lpstr>
      <vt:lpstr>Geographic Oversampling for Race/Ethnicity Using Data from the 2010 Census</vt:lpstr>
      <vt:lpstr>Overview</vt:lpstr>
      <vt:lpstr>Overview (cont.)</vt:lpstr>
      <vt:lpstr>Geographic Oversampling</vt:lpstr>
      <vt:lpstr>Outline</vt:lpstr>
      <vt:lpstr>Underlying Assumptions</vt:lpstr>
      <vt:lpstr>Theoretical Results (Kalton and Anderson, 1986)</vt:lpstr>
      <vt:lpstr>Theoretical Results (cont.)</vt:lpstr>
      <vt:lpstr>Theoretical Results (cont.)</vt:lpstr>
      <vt:lpstr>Effectiveness of Oversampling in 1990 and 2010</vt:lpstr>
      <vt:lpstr>Effectiveness of Oversampling in 1990 and 2010 (cont.)</vt:lpstr>
      <vt:lpstr>Clustering of Blacks by Blocks, 1990 and 2010</vt:lpstr>
      <vt:lpstr>Clustering of Hispanics by Blocks in 1990 and 2010</vt:lpstr>
      <vt:lpstr>Clustering of Asians1 by Blocks, 1990 and 2010</vt:lpstr>
      <vt:lpstr>Clustering of AI/AN by Blocks, 1990 and 2010</vt:lpstr>
      <vt:lpstr>Percentage variance reduction achieved by oversampling by block and by block group (VR_1%)</vt:lpstr>
      <vt:lpstr>Values of VR% achieved by oversampling for different values of c, 2010 block data (all ages, single race)</vt:lpstr>
      <vt:lpstr>Values of VR_1% for the original, cumulative root frequency, and optimal stratification, 2010 block data (aged 18+, multi-race)</vt:lpstr>
      <vt:lpstr>Values of VR_1% in subpopulations with optimal stratification, 2010 block data</vt:lpstr>
      <vt:lpstr>Clustering of Blacks in Non-CBSAs,  2010 Block Data</vt:lpstr>
      <vt:lpstr>Values of VR_1% without major strata, with Region and CBSA as major strata, with optimal geographic stratification using 2010 block data</vt:lpstr>
      <vt:lpstr>Estimating Parameters for Multiple Domains</vt:lpstr>
      <vt:lpstr>Simple Random Sampling (SRS)</vt:lpstr>
      <vt:lpstr>Combined Density Stratification (CDS)</vt:lpstr>
      <vt:lpstr>Weighted Density Stratification (WDS)</vt:lpstr>
      <vt:lpstr>Nonlinear Programming Method (NLP)</vt:lpstr>
      <vt:lpstr>Percentage cost reduction compared with SRS by geographic oversampling using the three alternative methods for different values of c</vt:lpstr>
      <vt:lpstr>Values of VR_1% by geographic oversampling using the three alternative methods</vt:lpstr>
      <vt:lpstr>Limitations</vt:lpstr>
      <vt:lpstr>Conclusions</vt:lpstr>
      <vt:lpstr>References</vt:lpstr>
      <vt:lpstr>Thank You</vt:lpstr>
    </vt:vector>
  </TitlesOfParts>
  <Company>Westat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 Oversampling for Race/Ethnicity Using Data from the 2010 Census</dc:title>
  <dc:creator>Alex McIntosh</dc:creator>
  <cp:lastModifiedBy>Sixia Chen</cp:lastModifiedBy>
  <cp:revision>40</cp:revision>
  <dcterms:created xsi:type="dcterms:W3CDTF">2014-11-21T14:34:42Z</dcterms:created>
  <dcterms:modified xsi:type="dcterms:W3CDTF">2014-12-02T21:09:49Z</dcterms:modified>
</cp:coreProperties>
</file>